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</p:sldIdLst>
  <p:sldSz cx="12192000" cy="6858000"/>
  <p:notesSz cx="12192000" cy="6858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/>
          <p:cNvSpPr/>
          <p:nvPr/>
        </p:nvSpPr>
        <p:spPr>
          <a:xfrm>
            <a:off x="52388" y="6388100"/>
            <a:ext cx="12139612" cy="469900"/>
          </a:xfrm>
          <a:custGeom>
            <a:avLst/>
            <a:gdLst/>
            <a:ahLst/>
            <a:cxnLst/>
            <a:rect l="l" t="t" r="r" b="b"/>
            <a:pathLst>
              <a:path w="12140565" h="470534">
                <a:moveTo>
                  <a:pt x="12140183" y="0"/>
                </a:moveTo>
                <a:lnTo>
                  <a:pt x="0" y="0"/>
                </a:lnTo>
                <a:lnTo>
                  <a:pt x="0" y="470154"/>
                </a:lnTo>
                <a:lnTo>
                  <a:pt x="12140183" y="470154"/>
                </a:lnTo>
                <a:lnTo>
                  <a:pt x="12140183" y="0"/>
                </a:lnTo>
                <a:close/>
              </a:path>
            </a:pathLst>
          </a:custGeom>
          <a:solidFill>
            <a:srgbClr val="D5DCE4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ea typeface="+mn-ea"/>
            </a:endParaRPr>
          </a:p>
        </p:txBody>
      </p:sp>
      <p:sp>
        <p:nvSpPr>
          <p:cNvPr id="5" name="bk object 17"/>
          <p:cNvSpPr/>
          <p:nvPr/>
        </p:nvSpPr>
        <p:spPr>
          <a:xfrm>
            <a:off x="2886075" y="0"/>
            <a:ext cx="9305925" cy="536575"/>
          </a:xfrm>
          <a:custGeom>
            <a:avLst/>
            <a:gdLst/>
            <a:ahLst/>
            <a:cxnLst/>
            <a:rect l="l" t="t" r="r" b="b"/>
            <a:pathLst>
              <a:path w="9305925" h="535940">
                <a:moveTo>
                  <a:pt x="0" y="535686"/>
                </a:moveTo>
                <a:lnTo>
                  <a:pt x="9305544" y="535686"/>
                </a:lnTo>
                <a:lnTo>
                  <a:pt x="9305544" y="0"/>
                </a:lnTo>
                <a:lnTo>
                  <a:pt x="0" y="0"/>
                </a:lnTo>
                <a:lnTo>
                  <a:pt x="0" y="535686"/>
                </a:lnTo>
                <a:close/>
              </a:path>
            </a:pathLst>
          </a:custGeom>
          <a:solidFill>
            <a:srgbClr val="1379D3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ea typeface="+mn-ea"/>
            </a:endParaRPr>
          </a:p>
        </p:txBody>
      </p:sp>
      <p:sp>
        <p:nvSpPr>
          <p:cNvPr id="6" name="bk object 18"/>
          <p:cNvSpPr/>
          <p:nvPr/>
        </p:nvSpPr>
        <p:spPr>
          <a:xfrm>
            <a:off x="0" y="0"/>
            <a:ext cx="3257550" cy="5557838"/>
          </a:xfrm>
          <a:custGeom>
            <a:avLst/>
            <a:gdLst/>
            <a:ahLst/>
            <a:cxnLst/>
            <a:rect l="l" t="t" r="r" b="b"/>
            <a:pathLst>
              <a:path w="3257550" h="5558155">
                <a:moveTo>
                  <a:pt x="3257550" y="0"/>
                </a:moveTo>
                <a:lnTo>
                  <a:pt x="0" y="0"/>
                </a:lnTo>
                <a:lnTo>
                  <a:pt x="0" y="5558028"/>
                </a:lnTo>
                <a:lnTo>
                  <a:pt x="325755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ea typeface="+mn-ea"/>
            </a:endParaRPr>
          </a:p>
        </p:txBody>
      </p:sp>
      <p:sp>
        <p:nvSpPr>
          <p:cNvPr id="7" name="bk object 19"/>
          <p:cNvSpPr/>
          <p:nvPr/>
        </p:nvSpPr>
        <p:spPr>
          <a:xfrm>
            <a:off x="0" y="3702050"/>
            <a:ext cx="2338388" cy="3155950"/>
          </a:xfrm>
          <a:custGeom>
            <a:avLst/>
            <a:gdLst/>
            <a:ahLst/>
            <a:cxnLst/>
            <a:rect l="l" t="t" r="r" b="b"/>
            <a:pathLst>
              <a:path w="2338070" h="3155950">
                <a:moveTo>
                  <a:pt x="0" y="0"/>
                </a:moveTo>
                <a:lnTo>
                  <a:pt x="0" y="3155442"/>
                </a:lnTo>
                <a:lnTo>
                  <a:pt x="2337730" y="3155442"/>
                </a:lnTo>
                <a:lnTo>
                  <a:pt x="0" y="0"/>
                </a:lnTo>
                <a:close/>
              </a:path>
            </a:pathLst>
          </a:custGeom>
          <a:solidFill>
            <a:srgbClr val="1379D3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ea typeface="+mn-ea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46502" y="1720072"/>
            <a:ext cx="6698995" cy="1659254"/>
          </a:xfrm>
          <a:prstGeom prst="rect">
            <a:avLst/>
          </a:prstGeom>
        </p:spPr>
        <p:txBody>
          <a:bodyPr/>
          <a:lstStyle>
            <a:lvl1pPr>
              <a:defRPr sz="5400" b="0" i="0">
                <a:solidFill>
                  <a:srgbClr val="1379D3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8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9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5D2D76D-4F1B-481B-B6AD-116293A0CF9B}" type="datetimeFigureOut">
              <a:rPr lang="en-US"/>
              <a:t>10/7/2020</a:t>
            </a:fld>
            <a:endParaRPr lang="en-US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801E6F2-A8DC-41F5-BC56-CF30056B7F22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 i="0">
                <a:solidFill>
                  <a:srgbClr val="F1F1F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1800" b="0" i="0">
                <a:solidFill>
                  <a:srgbClr val="F1F1F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6AC6A-E923-4093-95D1-E82D044776F9}" type="datetimeFigureOut">
              <a:rPr lang="en-US"/>
              <a:t>10/7/2020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1D27C-4144-4505-9798-B7367F90A6E0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 i="0">
                <a:solidFill>
                  <a:srgbClr val="F1F1F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F8021-6412-4CAC-910F-DC30D0B1226C}" type="datetimeFigureOut">
              <a:rPr lang="en-US"/>
              <a:t>10/7/2020</a:t>
            </a:fld>
            <a:endParaRPr lang="en-US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B6F8F-B8D2-4A4C-87B9-66821C25F9DC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6"/>
          <p:cNvSpPr/>
          <p:nvPr/>
        </p:nvSpPr>
        <p:spPr>
          <a:xfrm>
            <a:off x="1325563" y="6821488"/>
            <a:ext cx="4487862" cy="0"/>
          </a:xfrm>
          <a:custGeom>
            <a:avLst/>
            <a:gdLst/>
            <a:ahLst/>
            <a:cxnLst/>
            <a:rect l="l" t="t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ln w="76200">
            <a:solidFill>
              <a:srgbClr val="D9D9D9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ea typeface="+mn-ea"/>
            </a:endParaRPr>
          </a:p>
        </p:txBody>
      </p:sp>
      <p:sp>
        <p:nvSpPr>
          <p:cNvPr id="4" name="bk object 17"/>
          <p:cNvSpPr/>
          <p:nvPr/>
        </p:nvSpPr>
        <p:spPr>
          <a:xfrm>
            <a:off x="6367463" y="6821488"/>
            <a:ext cx="4489450" cy="0"/>
          </a:xfrm>
          <a:custGeom>
            <a:avLst/>
            <a:gdLst/>
            <a:ahLst/>
            <a:cxnLst/>
            <a:rect l="l" t="t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ln w="76200">
            <a:solidFill>
              <a:srgbClr val="1379D3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ea typeface="+mn-ea"/>
            </a:endParaRPr>
          </a:p>
        </p:txBody>
      </p:sp>
      <p:sp>
        <p:nvSpPr>
          <p:cNvPr id="5" name="bk object 18"/>
          <p:cNvSpPr/>
          <p:nvPr/>
        </p:nvSpPr>
        <p:spPr>
          <a:xfrm>
            <a:off x="2430463" y="1668463"/>
            <a:ext cx="7332662" cy="3521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ea typeface="+mn-ea"/>
            </a:endParaRPr>
          </a:p>
        </p:txBody>
      </p:sp>
      <p:sp>
        <p:nvSpPr>
          <p:cNvPr id="6" name="bk object 19"/>
          <p:cNvSpPr/>
          <p:nvPr/>
        </p:nvSpPr>
        <p:spPr>
          <a:xfrm>
            <a:off x="2649538" y="1879600"/>
            <a:ext cx="6823075" cy="3098800"/>
          </a:xfrm>
          <a:custGeom>
            <a:avLst/>
            <a:gdLst/>
            <a:ahLst/>
            <a:cxnLst/>
            <a:rect l="l" t="t" r="r" b="b"/>
            <a:pathLst>
              <a:path w="6822440" h="3098800">
                <a:moveTo>
                  <a:pt x="0" y="3098292"/>
                </a:moveTo>
                <a:lnTo>
                  <a:pt x="6822185" y="3098292"/>
                </a:lnTo>
                <a:lnTo>
                  <a:pt x="6822185" y="0"/>
                </a:lnTo>
                <a:lnTo>
                  <a:pt x="0" y="0"/>
                </a:lnTo>
                <a:lnTo>
                  <a:pt x="0" y="3098292"/>
                </a:lnTo>
                <a:close/>
              </a:path>
            </a:pathLst>
          </a:custGeom>
          <a:ln w="38100">
            <a:solidFill>
              <a:srgbClr val="FDFDFD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ea typeface="+mn-ea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 i="0">
                <a:solidFill>
                  <a:srgbClr val="F1F1F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7" name="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3297F99-82ED-4788-9125-0383DBBC57D9}" type="datetimeFigureOut">
              <a:rPr lang="en-US"/>
              <a:t>10/7/2020</a:t>
            </a:fld>
            <a:endParaRPr lang="en-US"/>
          </a:p>
        </p:txBody>
      </p:sp>
      <p:sp>
        <p:nvSpPr>
          <p:cNvPr id="9" name="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D6610D-DC6E-4103-B0A0-13F0929CFE3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/>
          <p:nvPr/>
        </p:nvSpPr>
        <p:spPr>
          <a:xfrm>
            <a:off x="2886075" y="0"/>
            <a:ext cx="9305925" cy="536575"/>
          </a:xfrm>
          <a:custGeom>
            <a:avLst/>
            <a:gdLst/>
            <a:ahLst/>
            <a:cxnLst/>
            <a:rect l="l" t="t" r="r" b="b"/>
            <a:pathLst>
              <a:path w="9305925" h="535940">
                <a:moveTo>
                  <a:pt x="0" y="535686"/>
                </a:moveTo>
                <a:lnTo>
                  <a:pt x="9305544" y="535686"/>
                </a:lnTo>
                <a:lnTo>
                  <a:pt x="9305544" y="0"/>
                </a:lnTo>
                <a:lnTo>
                  <a:pt x="0" y="0"/>
                </a:lnTo>
                <a:lnTo>
                  <a:pt x="0" y="535686"/>
                </a:lnTo>
                <a:close/>
              </a:path>
            </a:pathLst>
          </a:custGeom>
          <a:solidFill>
            <a:srgbClr val="1379D3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ea typeface="+mn-ea"/>
            </a:endParaRPr>
          </a:p>
        </p:txBody>
      </p:sp>
      <p:sp>
        <p:nvSpPr>
          <p:cNvPr id="3" name="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FAB511-C9BF-49BA-A115-62082DE7B9DB}" type="datetimeFigureOut">
              <a:rPr lang="en-US"/>
              <a:t>10/7/2020</a:t>
            </a:fld>
            <a:endParaRPr lang="en-US"/>
          </a:p>
        </p:txBody>
      </p:sp>
      <p:sp>
        <p:nvSpPr>
          <p:cNvPr id="5" name="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AEDF7B7-2963-4D4F-BED3-BC6C5693B98E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07950"/>
            <a:ext cx="6029325" cy="534988"/>
          </a:xfrm>
          <a:custGeom>
            <a:avLst/>
            <a:gdLst/>
            <a:ahLst/>
            <a:cxnLst/>
            <a:rect l="l" t="t" r="r" b="b"/>
            <a:pathLst>
              <a:path w="6029325" h="535305">
                <a:moveTo>
                  <a:pt x="5554726" y="0"/>
                </a:moveTo>
                <a:lnTo>
                  <a:pt x="0" y="0"/>
                </a:lnTo>
                <a:lnTo>
                  <a:pt x="0" y="533274"/>
                </a:lnTo>
                <a:lnTo>
                  <a:pt x="6028944" y="534923"/>
                </a:lnTo>
                <a:lnTo>
                  <a:pt x="5554726" y="0"/>
                </a:lnTo>
                <a:close/>
              </a:path>
            </a:pathLst>
          </a:custGeom>
          <a:solidFill>
            <a:srgbClr val="1379D3"/>
          </a:solidFill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ea typeface="+mn-ea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633413"/>
            <a:ext cx="12187238" cy="0"/>
          </a:xfrm>
          <a:custGeom>
            <a:avLst/>
            <a:gdLst/>
            <a:ahLst/>
            <a:cxnLst/>
            <a:rect l="l" t="t" r="r" b="b"/>
            <a:pathLst>
              <a:path w="12187555">
                <a:moveTo>
                  <a:pt x="0" y="0"/>
                </a:moveTo>
                <a:lnTo>
                  <a:pt x="12187047" y="0"/>
                </a:lnTo>
              </a:path>
            </a:pathLst>
          </a:custGeom>
          <a:ln w="12953">
            <a:solidFill>
              <a:srgbClr val="304370"/>
            </a:solidFill>
          </a:ln>
        </p:spPr>
        <p:txBody>
          <a:bodyPr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latin typeface="+mn-lt"/>
              <a:ea typeface="+mn-ea"/>
            </a:endParaRPr>
          </a:p>
        </p:txBody>
      </p:sp>
      <p:sp>
        <p:nvSpPr>
          <p:cNvPr id="1028" name="Holder 2"/>
          <p:cNvSpPr>
            <a:spLocks noGrp="1"/>
          </p:cNvSpPr>
          <p:nvPr>
            <p:ph type="title"/>
          </p:nvPr>
        </p:nvSpPr>
        <p:spPr bwMode="auto">
          <a:xfrm>
            <a:off x="5067300" y="3117850"/>
            <a:ext cx="2057400" cy="574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lvl="0"/>
            <a:endParaRPr lang="zh-CN" altLang="en-US"/>
          </a:p>
        </p:txBody>
      </p:sp>
      <p:sp>
        <p:nvSpPr>
          <p:cNvPr id="1029" name="Holder 3"/>
          <p:cNvSpPr>
            <a:spLocks noGrp="1"/>
          </p:cNvSpPr>
          <p:nvPr>
            <p:ph type="body" idx="1"/>
          </p:nvPr>
        </p:nvSpPr>
        <p:spPr bwMode="auto">
          <a:xfrm>
            <a:off x="561975" y="2160588"/>
            <a:ext cx="5318125" cy="1390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lvl="0"/>
            <a:endParaRPr lang="zh-CN" alt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4963" y="6378575"/>
            <a:ext cx="39020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8575"/>
            <a:ext cx="280352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A4202B2-DE26-494B-8C2D-3394BAED63CE}" type="datetimeFigureOut">
              <a:rPr lang="en-US"/>
              <a:t>10/7/2020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875" y="6378575"/>
            <a:ext cx="280352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01AC226-8FDD-4035-B72A-5FC8920A0B5E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Relationship Id="rId9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746375" y="1720850"/>
            <a:ext cx="6699250" cy="1516063"/>
          </a:xfrm>
        </p:spPr>
        <p:txBody>
          <a:bodyPr tIns="449580"/>
          <a:lstStyle/>
          <a:p>
            <a:pPr marL="2190750" eaLnBrk="1" hangingPunct="1">
              <a:spcBef>
                <a:spcPts val="1025"/>
              </a:spcBef>
            </a:pPr>
            <a:r>
              <a:rPr lang="zh-CN" altLang="en-US">
                <a:ea typeface="Noto Sans CJK JP Regular"/>
              </a:rPr>
              <a:t>认知计算导论</a:t>
            </a:r>
            <a:br>
              <a:rPr lang="zh-CN" altLang="en-US">
                <a:ea typeface="Noto Sans CJK JP Regular"/>
              </a:rPr>
            </a:br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Introduction to	Cognitive Computing</a:t>
            </a:r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0" name="object 3"/>
          <p:cNvSpPr>
            <a:spLocks noChangeArrowheads="1"/>
          </p:cNvSpPr>
          <p:nvPr/>
        </p:nvSpPr>
        <p:spPr bwMode="auto">
          <a:xfrm>
            <a:off x="1523999" y="1830388"/>
            <a:ext cx="3419475" cy="373220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171" name="object 4"/>
          <p:cNvSpPr/>
          <p:nvPr/>
        </p:nvSpPr>
        <p:spPr bwMode="auto">
          <a:xfrm>
            <a:off x="4943475" y="3465513"/>
            <a:ext cx="72485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48144" y="0"/>
              </a:cxn>
            </a:cxnLst>
            <a:rect l="0" t="0" r="r" b="b"/>
            <a:pathLst>
              <a:path w="7248525">
                <a:moveTo>
                  <a:pt x="0" y="0"/>
                </a:moveTo>
                <a:lnTo>
                  <a:pt x="7248144" y="0"/>
                </a:lnTo>
              </a:path>
            </a:pathLst>
          </a:custGeom>
          <a:noFill/>
          <a:ln w="47244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174" name="object 7"/>
          <p:cNvSpPr>
            <a:spLocks noChangeArrowheads="1"/>
          </p:cNvSpPr>
          <p:nvPr/>
        </p:nvSpPr>
        <p:spPr bwMode="auto">
          <a:xfrm>
            <a:off x="9282113" y="3935413"/>
            <a:ext cx="2319337" cy="21494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object 2"/>
          <p:cNvSpPr/>
          <p:nvPr/>
        </p:nvSpPr>
        <p:spPr bwMode="auto">
          <a:xfrm>
            <a:off x="4537075" y="1317625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89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89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4781550" y="1306513"/>
            <a:ext cx="280988" cy="57308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1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6387" name="object 4"/>
          <p:cNvSpPr/>
          <p:nvPr/>
        </p:nvSpPr>
        <p:spPr bwMode="auto">
          <a:xfrm>
            <a:off x="4537075" y="2333625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90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90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/>
          <p:nvPr/>
        </p:nvSpPr>
        <p:spPr>
          <a:xfrm>
            <a:off x="4781550" y="2322513"/>
            <a:ext cx="280988" cy="57308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2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6389" name="object 6"/>
          <p:cNvSpPr/>
          <p:nvPr/>
        </p:nvSpPr>
        <p:spPr bwMode="auto">
          <a:xfrm>
            <a:off x="4537075" y="3349625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90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90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0" name="object 7"/>
          <p:cNvSpPr txBox="1">
            <a:spLocks noChangeArrowheads="1"/>
          </p:cNvSpPr>
          <p:nvPr/>
        </p:nvSpPr>
        <p:spPr bwMode="auto">
          <a:xfrm>
            <a:off x="4781550" y="3338513"/>
            <a:ext cx="280988" cy="574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3600" b="1">
                <a:solidFill>
                  <a:srgbClr val="FFFFFF"/>
                </a:solidFill>
                <a:cs typeface="Arial" panose="020B0604020202020204" pitchFamily="34" charset="0"/>
              </a:rPr>
              <a:t>3</a:t>
            </a:r>
            <a:endParaRPr lang="en-US" altLang="zh-CN" sz="3600">
              <a:cs typeface="Arial" panose="020B0604020202020204" pitchFamily="34" charset="0"/>
            </a:endParaRPr>
          </a:p>
        </p:txBody>
      </p:sp>
      <p:sp>
        <p:nvSpPr>
          <p:cNvPr id="16391" name="object 8"/>
          <p:cNvSpPr/>
          <p:nvPr/>
        </p:nvSpPr>
        <p:spPr bwMode="auto">
          <a:xfrm>
            <a:off x="4537075" y="4365625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1"/>
              </a:cxn>
              <a:cxn ang="0">
                <a:pos x="384810" y="720089"/>
              </a:cxn>
              <a:cxn ang="0">
                <a:pos x="769619" y="576071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1"/>
                </a:lnTo>
                <a:lnTo>
                  <a:pt x="384810" y="720089"/>
                </a:lnTo>
                <a:lnTo>
                  <a:pt x="769619" y="576071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" name="object 9"/>
          <p:cNvSpPr txBox="1"/>
          <p:nvPr/>
        </p:nvSpPr>
        <p:spPr>
          <a:xfrm>
            <a:off x="4781550" y="4354513"/>
            <a:ext cx="280988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4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6393" name="object 10"/>
          <p:cNvSpPr/>
          <p:nvPr/>
        </p:nvSpPr>
        <p:spPr bwMode="auto">
          <a:xfrm>
            <a:off x="5446713" y="1898650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4" name="object 11"/>
          <p:cNvSpPr/>
          <p:nvPr/>
        </p:nvSpPr>
        <p:spPr bwMode="auto">
          <a:xfrm>
            <a:off x="5446713" y="2914650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5" name="object 12"/>
          <p:cNvSpPr/>
          <p:nvPr/>
        </p:nvSpPr>
        <p:spPr bwMode="auto">
          <a:xfrm>
            <a:off x="5446713" y="5089525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396" name="object 13"/>
          <p:cNvSpPr/>
          <p:nvPr/>
        </p:nvSpPr>
        <p:spPr bwMode="auto">
          <a:xfrm>
            <a:off x="5446713" y="3956050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4" name="object 14"/>
          <p:cNvSpPr txBox="1"/>
          <p:nvPr/>
        </p:nvSpPr>
        <p:spPr>
          <a:xfrm>
            <a:off x="5727700" y="1311275"/>
            <a:ext cx="3582988" cy="452438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从认知科学到认知计算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6398" name="object 15"/>
          <p:cNvSpPr txBox="1">
            <a:spLocks noChangeArrowheads="1"/>
          </p:cNvSpPr>
          <p:nvPr/>
        </p:nvSpPr>
        <p:spPr bwMode="auto">
          <a:xfrm>
            <a:off x="5727700" y="2341563"/>
            <a:ext cx="3584575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以人为中心的认知循环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6399" name="object 16"/>
          <p:cNvSpPr txBox="1">
            <a:spLocks noChangeArrowheads="1"/>
          </p:cNvSpPr>
          <p:nvPr/>
        </p:nvSpPr>
        <p:spPr bwMode="auto">
          <a:xfrm>
            <a:off x="5727700" y="3357563"/>
            <a:ext cx="14478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情感认知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6400" name="object 17"/>
          <p:cNvSpPr txBox="1">
            <a:spLocks noChangeArrowheads="1"/>
          </p:cNvSpPr>
          <p:nvPr/>
        </p:nvSpPr>
        <p:spPr bwMode="auto">
          <a:xfrm>
            <a:off x="5727700" y="437356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latin typeface="Noto Sans CJK JP Regular"/>
                <a:ea typeface="Noto Sans CJK JP Regular"/>
                <a:cs typeface="Noto Sans CJK JP Regular"/>
              </a:rPr>
              <a:t>脑认知</a:t>
            </a:r>
          </a:p>
        </p:txBody>
      </p:sp>
      <p:sp>
        <p:nvSpPr>
          <p:cNvPr id="16401" name="object 18"/>
          <p:cNvSpPr/>
          <p:nvPr/>
        </p:nvSpPr>
        <p:spPr bwMode="auto">
          <a:xfrm>
            <a:off x="0" y="0"/>
            <a:ext cx="3257550" cy="5557838"/>
          </a:xfrm>
          <a:custGeom>
            <a:avLst/>
            <a:gdLst/>
            <a:ahLst/>
            <a:cxnLst>
              <a:cxn ang="0">
                <a:pos x="3257550" y="0"/>
              </a:cxn>
              <a:cxn ang="0">
                <a:pos x="0" y="0"/>
              </a:cxn>
              <a:cxn ang="0">
                <a:pos x="0" y="5558028"/>
              </a:cxn>
              <a:cxn ang="0">
                <a:pos x="3257550" y="0"/>
              </a:cxn>
            </a:cxnLst>
            <a:rect l="0" t="0" r="r" b="b"/>
            <a:pathLst>
              <a:path w="3257550" h="5558155">
                <a:moveTo>
                  <a:pt x="3257550" y="0"/>
                </a:moveTo>
                <a:lnTo>
                  <a:pt x="0" y="0"/>
                </a:lnTo>
                <a:lnTo>
                  <a:pt x="0" y="5558028"/>
                </a:lnTo>
                <a:lnTo>
                  <a:pt x="3257550" y="0"/>
                </a:lnTo>
                <a:close/>
              </a:path>
            </a:pathLst>
          </a:custGeom>
          <a:solidFill>
            <a:srgbClr val="E7E6E6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402" name="object 19"/>
          <p:cNvSpPr/>
          <p:nvPr/>
        </p:nvSpPr>
        <p:spPr bwMode="auto">
          <a:xfrm>
            <a:off x="0" y="3692525"/>
            <a:ext cx="2346325" cy="31670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167633"/>
              </a:cxn>
              <a:cxn ang="0">
                <a:pos x="2346198" y="3167633"/>
              </a:cxn>
              <a:cxn ang="0">
                <a:pos x="0" y="0"/>
              </a:cxn>
            </a:cxnLst>
            <a:rect l="0" t="0" r="r" b="b"/>
            <a:pathLst>
              <a:path w="2346325" h="3168015">
                <a:moveTo>
                  <a:pt x="0" y="0"/>
                </a:moveTo>
                <a:lnTo>
                  <a:pt x="0" y="3167633"/>
                </a:lnTo>
                <a:lnTo>
                  <a:pt x="2346198" y="3167633"/>
                </a:lnTo>
                <a:lnTo>
                  <a:pt x="0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404" name="object 21"/>
          <p:cNvSpPr/>
          <p:nvPr/>
        </p:nvSpPr>
        <p:spPr bwMode="auto">
          <a:xfrm>
            <a:off x="4537075" y="5486400"/>
            <a:ext cx="769938" cy="719138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90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90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405" name="object 22"/>
          <p:cNvSpPr txBox="1">
            <a:spLocks noChangeArrowheads="1"/>
          </p:cNvSpPr>
          <p:nvPr/>
        </p:nvSpPr>
        <p:spPr bwMode="auto">
          <a:xfrm>
            <a:off x="4781550" y="5473700"/>
            <a:ext cx="280988" cy="574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3600" b="1">
                <a:solidFill>
                  <a:srgbClr val="FFFFFF"/>
                </a:solidFill>
                <a:cs typeface="Arial" panose="020B0604020202020204" pitchFamily="34" charset="0"/>
              </a:rPr>
              <a:t>5</a:t>
            </a:r>
            <a:endParaRPr lang="en-US" altLang="zh-CN" sz="3600">
              <a:cs typeface="Arial" panose="020B0604020202020204" pitchFamily="34" charset="0"/>
            </a:endParaRPr>
          </a:p>
        </p:txBody>
      </p:sp>
      <p:sp>
        <p:nvSpPr>
          <p:cNvPr id="16406" name="object 23"/>
          <p:cNvSpPr/>
          <p:nvPr/>
        </p:nvSpPr>
        <p:spPr bwMode="auto">
          <a:xfrm>
            <a:off x="5446713" y="6067425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407" name="object 24"/>
          <p:cNvSpPr txBox="1">
            <a:spLocks noChangeArrowheads="1"/>
          </p:cNvSpPr>
          <p:nvPr/>
        </p:nvSpPr>
        <p:spPr bwMode="auto">
          <a:xfrm>
            <a:off x="5727700" y="5492750"/>
            <a:ext cx="3227388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认知计算与深度学习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object 2"/>
          <p:cNvSpPr>
            <a:spLocks noGrp="1"/>
          </p:cNvSpPr>
          <p:nvPr>
            <p:ph type="title"/>
          </p:nvPr>
        </p:nvSpPr>
        <p:spPr>
          <a:xfrm>
            <a:off x="951230" y="139700"/>
            <a:ext cx="3590925" cy="488950"/>
          </a:xfrm>
        </p:spPr>
        <p:txBody>
          <a:bodyPr wrap="square" tIns="12700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认知计算与形象思维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7410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1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2" name="object 5"/>
          <p:cNvSpPr>
            <a:spLocks noChangeArrowheads="1"/>
          </p:cNvSpPr>
          <p:nvPr/>
        </p:nvSpPr>
        <p:spPr bwMode="auto">
          <a:xfrm>
            <a:off x="5781675" y="850900"/>
            <a:ext cx="1012825" cy="10144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7413" name="object 6"/>
          <p:cNvSpPr/>
          <p:nvPr/>
        </p:nvSpPr>
        <p:spPr bwMode="auto">
          <a:xfrm>
            <a:off x="2317750" y="2982913"/>
            <a:ext cx="487363" cy="487362"/>
          </a:xfrm>
          <a:custGeom>
            <a:avLst/>
            <a:gdLst/>
            <a:ahLst/>
            <a:cxnLst>
              <a:cxn ang="0">
                <a:pos x="0" y="487265"/>
              </a:cxn>
              <a:cxn ang="0">
                <a:pos x="486761" y="487265"/>
              </a:cxn>
              <a:cxn ang="0">
                <a:pos x="486761" y="0"/>
              </a:cxn>
              <a:cxn ang="0">
                <a:pos x="0" y="0"/>
              </a:cxn>
              <a:cxn ang="0">
                <a:pos x="0" y="487265"/>
              </a:cxn>
            </a:cxnLst>
            <a:rect l="0" t="0" r="r" b="b"/>
            <a:pathLst>
              <a:path w="487044" h="487679">
                <a:moveTo>
                  <a:pt x="0" y="487265"/>
                </a:moveTo>
                <a:lnTo>
                  <a:pt x="486761" y="487265"/>
                </a:lnTo>
                <a:lnTo>
                  <a:pt x="486761" y="0"/>
                </a:lnTo>
                <a:lnTo>
                  <a:pt x="0" y="0"/>
                </a:lnTo>
                <a:lnTo>
                  <a:pt x="0" y="487265"/>
                </a:lnTo>
                <a:close/>
              </a:path>
            </a:pathLst>
          </a:custGeom>
          <a:noFill/>
          <a:ln w="17180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4" name="object 7"/>
          <p:cNvSpPr/>
          <p:nvPr/>
        </p:nvSpPr>
        <p:spPr bwMode="auto">
          <a:xfrm>
            <a:off x="3373438" y="2982913"/>
            <a:ext cx="325437" cy="0"/>
          </a:xfrm>
          <a:custGeom>
            <a:avLst/>
            <a:gdLst/>
            <a:ahLst/>
            <a:cxnLst>
              <a:cxn ang="0">
                <a:pos x="324431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24485">
                <a:moveTo>
                  <a:pt x="324431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5" name="object 8"/>
          <p:cNvSpPr/>
          <p:nvPr/>
        </p:nvSpPr>
        <p:spPr bwMode="auto">
          <a:xfrm>
            <a:off x="3373438" y="3144838"/>
            <a:ext cx="325437" cy="0"/>
          </a:xfrm>
          <a:custGeom>
            <a:avLst/>
            <a:gdLst/>
            <a:ahLst/>
            <a:cxnLst>
              <a:cxn ang="0">
                <a:pos x="324431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24485">
                <a:moveTo>
                  <a:pt x="324431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6" name="object 9"/>
          <p:cNvSpPr/>
          <p:nvPr/>
        </p:nvSpPr>
        <p:spPr bwMode="auto">
          <a:xfrm>
            <a:off x="3373438" y="3308350"/>
            <a:ext cx="325437" cy="0"/>
          </a:xfrm>
          <a:custGeom>
            <a:avLst/>
            <a:gdLst/>
            <a:ahLst/>
            <a:cxnLst>
              <a:cxn ang="0">
                <a:pos x="324431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24485">
                <a:moveTo>
                  <a:pt x="324431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7" name="object 10"/>
          <p:cNvSpPr/>
          <p:nvPr/>
        </p:nvSpPr>
        <p:spPr bwMode="auto">
          <a:xfrm>
            <a:off x="3373438" y="3470275"/>
            <a:ext cx="325437" cy="0"/>
          </a:xfrm>
          <a:custGeom>
            <a:avLst/>
            <a:gdLst/>
            <a:ahLst/>
            <a:cxnLst>
              <a:cxn ang="0">
                <a:pos x="324431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24485">
                <a:moveTo>
                  <a:pt x="324431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8" name="object 11"/>
          <p:cNvSpPr/>
          <p:nvPr/>
        </p:nvSpPr>
        <p:spPr bwMode="auto">
          <a:xfrm>
            <a:off x="4713288" y="2982913"/>
            <a:ext cx="323850" cy="0"/>
          </a:xfrm>
          <a:custGeom>
            <a:avLst/>
            <a:gdLst/>
            <a:ahLst/>
            <a:cxnLst>
              <a:cxn ang="0">
                <a:pos x="324431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24485">
                <a:moveTo>
                  <a:pt x="324431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9" name="object 12"/>
          <p:cNvSpPr/>
          <p:nvPr/>
        </p:nvSpPr>
        <p:spPr bwMode="auto">
          <a:xfrm>
            <a:off x="5037138" y="2982913"/>
            <a:ext cx="0" cy="3254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4767"/>
              </a:cxn>
              <a:cxn ang="0">
                <a:pos x="0" y="324767"/>
              </a:cxn>
            </a:cxnLst>
            <a:rect l="0" t="0" r="r" b="b"/>
            <a:pathLst>
              <a:path h="325120">
                <a:moveTo>
                  <a:pt x="0" y="0"/>
                </a:moveTo>
                <a:lnTo>
                  <a:pt x="0" y="324767"/>
                </a:lnTo>
              </a:path>
            </a:pathLst>
          </a:custGeom>
          <a:noFill/>
          <a:ln w="17171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20" name="object 13"/>
          <p:cNvSpPr/>
          <p:nvPr/>
        </p:nvSpPr>
        <p:spPr bwMode="auto">
          <a:xfrm>
            <a:off x="5199063" y="3308350"/>
            <a:ext cx="32543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4431" y="0"/>
              </a:cxn>
              <a:cxn ang="0">
                <a:pos x="324431" y="0"/>
              </a:cxn>
            </a:cxnLst>
            <a:rect l="0" t="0" r="r" b="b"/>
            <a:pathLst>
              <a:path w="324485">
                <a:moveTo>
                  <a:pt x="0" y="0"/>
                </a:moveTo>
                <a:lnTo>
                  <a:pt x="324431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21" name="object 14"/>
          <p:cNvSpPr/>
          <p:nvPr/>
        </p:nvSpPr>
        <p:spPr bwMode="auto">
          <a:xfrm>
            <a:off x="5199063" y="2982913"/>
            <a:ext cx="0" cy="325437"/>
          </a:xfrm>
          <a:custGeom>
            <a:avLst/>
            <a:gdLst/>
            <a:ahLst/>
            <a:cxnLst>
              <a:cxn ang="0">
                <a:pos x="0" y="324767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h="325120">
                <a:moveTo>
                  <a:pt x="0" y="324767"/>
                </a:moveTo>
                <a:lnTo>
                  <a:pt x="0" y="0"/>
                </a:lnTo>
              </a:path>
            </a:pathLst>
          </a:custGeom>
          <a:noFill/>
          <a:ln w="17171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22" name="object 15"/>
          <p:cNvSpPr/>
          <p:nvPr/>
        </p:nvSpPr>
        <p:spPr bwMode="auto">
          <a:xfrm>
            <a:off x="6010275" y="2982913"/>
            <a:ext cx="0" cy="325437"/>
          </a:xfrm>
          <a:custGeom>
            <a:avLst/>
            <a:gdLst/>
            <a:ahLst/>
            <a:cxnLst>
              <a:cxn ang="0">
                <a:pos x="0" y="324767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h="325120">
                <a:moveTo>
                  <a:pt x="0" y="324767"/>
                </a:moveTo>
                <a:lnTo>
                  <a:pt x="0" y="0"/>
                </a:lnTo>
              </a:path>
            </a:pathLst>
          </a:custGeom>
          <a:noFill/>
          <a:ln w="17171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23" name="object 16"/>
          <p:cNvSpPr/>
          <p:nvPr/>
        </p:nvSpPr>
        <p:spPr bwMode="auto">
          <a:xfrm>
            <a:off x="5686425" y="3308350"/>
            <a:ext cx="323850" cy="0"/>
          </a:xfrm>
          <a:custGeom>
            <a:avLst/>
            <a:gdLst/>
            <a:ahLst/>
            <a:cxnLst>
              <a:cxn ang="0">
                <a:pos x="324431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24485">
                <a:moveTo>
                  <a:pt x="324431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" name="object 17"/>
          <p:cNvSpPr txBox="1"/>
          <p:nvPr/>
        </p:nvSpPr>
        <p:spPr>
          <a:xfrm>
            <a:off x="3835400" y="2976563"/>
            <a:ext cx="196850" cy="439737"/>
          </a:xfrm>
          <a:prstGeom prst="rect">
            <a:avLst/>
          </a:prstGeom>
        </p:spPr>
        <p:txBody>
          <a:bodyPr lIns="0" tIns="13970" rIns="0" bIns="0">
            <a:spAutoFit/>
          </a:bodyPr>
          <a:lstStyle/>
          <a:p>
            <a:pPr marL="12700" fontAlgn="auto">
              <a:spcBef>
                <a:spcPts val="110"/>
              </a:spcBef>
              <a:spcAft>
                <a:spcPts val="0"/>
              </a:spcAft>
              <a:defRPr/>
            </a:pPr>
            <a:r>
              <a:rPr sz="2700" spc="-229" dirty="0">
                <a:latin typeface="Arial" panose="020B0604020202020204"/>
                <a:ea typeface="+mn-ea"/>
                <a:cs typeface="Arial" panose="020B0604020202020204"/>
              </a:rPr>
              <a:t>+</a:t>
            </a:r>
            <a:endParaRPr sz="27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7425" name="object 18"/>
          <p:cNvSpPr/>
          <p:nvPr/>
        </p:nvSpPr>
        <p:spPr bwMode="auto">
          <a:xfrm>
            <a:off x="4225925" y="2982913"/>
            <a:ext cx="0" cy="3254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4767"/>
              </a:cxn>
              <a:cxn ang="0">
                <a:pos x="0" y="324767"/>
              </a:cxn>
            </a:cxnLst>
            <a:rect l="0" t="0" r="r" b="b"/>
            <a:pathLst>
              <a:path h="325120">
                <a:moveTo>
                  <a:pt x="0" y="0"/>
                </a:moveTo>
                <a:lnTo>
                  <a:pt x="0" y="324767"/>
                </a:lnTo>
              </a:path>
            </a:pathLst>
          </a:custGeom>
          <a:noFill/>
          <a:ln w="17171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26" name="object 19"/>
          <p:cNvSpPr/>
          <p:nvPr/>
        </p:nvSpPr>
        <p:spPr bwMode="auto">
          <a:xfrm>
            <a:off x="4225925" y="2982913"/>
            <a:ext cx="3238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4431" y="0"/>
              </a:cxn>
              <a:cxn ang="0">
                <a:pos x="324431" y="0"/>
              </a:cxn>
            </a:cxnLst>
            <a:rect l="0" t="0" r="r" b="b"/>
            <a:pathLst>
              <a:path w="324485">
                <a:moveTo>
                  <a:pt x="0" y="0"/>
                </a:moveTo>
                <a:lnTo>
                  <a:pt x="324431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27" name="object 20"/>
          <p:cNvSpPr/>
          <p:nvPr/>
        </p:nvSpPr>
        <p:spPr bwMode="auto">
          <a:xfrm>
            <a:off x="2886075" y="3209925"/>
            <a:ext cx="198438" cy="0"/>
          </a:xfrm>
          <a:custGeom>
            <a:avLst/>
            <a:gdLst/>
            <a:ahLst/>
            <a:cxnLst>
              <a:cxn ang="0">
                <a:pos x="197944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98119">
                <a:moveTo>
                  <a:pt x="197944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28" name="object 21"/>
          <p:cNvSpPr/>
          <p:nvPr/>
        </p:nvSpPr>
        <p:spPr bwMode="auto">
          <a:xfrm>
            <a:off x="3073400" y="3163888"/>
            <a:ext cx="138113" cy="936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2135"/>
              </a:cxn>
              <a:cxn ang="0">
                <a:pos x="138060" y="46067"/>
              </a:cxn>
              <a:cxn ang="0">
                <a:pos x="0" y="0"/>
              </a:cxn>
            </a:cxnLst>
            <a:rect l="0" t="0" r="r" b="b"/>
            <a:pathLst>
              <a:path w="138430" h="92710">
                <a:moveTo>
                  <a:pt x="0" y="0"/>
                </a:moveTo>
                <a:lnTo>
                  <a:pt x="0" y="92135"/>
                </a:lnTo>
                <a:lnTo>
                  <a:pt x="138060" y="46067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29" name="object 22"/>
          <p:cNvSpPr/>
          <p:nvPr/>
        </p:nvSpPr>
        <p:spPr bwMode="auto">
          <a:xfrm>
            <a:off x="6270625" y="3209925"/>
            <a:ext cx="198438" cy="0"/>
          </a:xfrm>
          <a:custGeom>
            <a:avLst/>
            <a:gdLst/>
            <a:ahLst/>
            <a:cxnLst>
              <a:cxn ang="0">
                <a:pos x="197932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98120">
                <a:moveTo>
                  <a:pt x="197932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30" name="object 23"/>
          <p:cNvSpPr/>
          <p:nvPr/>
        </p:nvSpPr>
        <p:spPr bwMode="auto">
          <a:xfrm>
            <a:off x="6456363" y="3163888"/>
            <a:ext cx="138112" cy="936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2135"/>
              </a:cxn>
              <a:cxn ang="0">
                <a:pos x="138060" y="46067"/>
              </a:cxn>
              <a:cxn ang="0">
                <a:pos x="0" y="0"/>
              </a:cxn>
            </a:cxnLst>
            <a:rect l="0" t="0" r="r" b="b"/>
            <a:pathLst>
              <a:path w="138429" h="92710">
                <a:moveTo>
                  <a:pt x="0" y="0"/>
                </a:moveTo>
                <a:lnTo>
                  <a:pt x="0" y="92135"/>
                </a:lnTo>
                <a:lnTo>
                  <a:pt x="138060" y="46067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4" name="object 24"/>
          <p:cNvSpPr txBox="1"/>
          <p:nvPr/>
        </p:nvSpPr>
        <p:spPr>
          <a:xfrm>
            <a:off x="6615113" y="2925763"/>
            <a:ext cx="576262" cy="5143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indent="182880">
              <a:lnSpc>
                <a:spcPct val="115000"/>
              </a:lnSpc>
              <a:spcBef>
                <a:spcPts val="100"/>
              </a:spcBef>
            </a:pPr>
            <a:r>
              <a:rPr lang="zh-CN" altLang="en-US" sz="1400">
                <a:latin typeface="Noto Sans CJK JP Regular"/>
                <a:ea typeface="Noto Sans CJK JP Regular"/>
                <a:cs typeface="Noto Sans CJK JP Regular"/>
              </a:rPr>
              <a:t>是 正方形</a:t>
            </a:r>
          </a:p>
        </p:txBody>
      </p:sp>
      <p:sp>
        <p:nvSpPr>
          <p:cNvPr id="17432" name="object 25"/>
          <p:cNvSpPr/>
          <p:nvPr/>
        </p:nvSpPr>
        <p:spPr bwMode="auto">
          <a:xfrm>
            <a:off x="2314575" y="4459288"/>
            <a:ext cx="487363" cy="341312"/>
          </a:xfrm>
          <a:custGeom>
            <a:avLst/>
            <a:gdLst/>
            <a:ahLst/>
            <a:cxnLst>
              <a:cxn ang="0">
                <a:pos x="0" y="341085"/>
              </a:cxn>
              <a:cxn ang="0">
                <a:pos x="486761" y="341085"/>
              </a:cxn>
              <a:cxn ang="0">
                <a:pos x="486761" y="0"/>
              </a:cxn>
              <a:cxn ang="0">
                <a:pos x="0" y="0"/>
              </a:cxn>
              <a:cxn ang="0">
                <a:pos x="0" y="341085"/>
              </a:cxn>
            </a:cxnLst>
            <a:rect l="0" t="0" r="r" b="b"/>
            <a:pathLst>
              <a:path w="487044" h="341629">
                <a:moveTo>
                  <a:pt x="0" y="341085"/>
                </a:moveTo>
                <a:lnTo>
                  <a:pt x="486761" y="341085"/>
                </a:lnTo>
                <a:lnTo>
                  <a:pt x="486761" y="0"/>
                </a:lnTo>
                <a:lnTo>
                  <a:pt x="0" y="0"/>
                </a:lnTo>
                <a:lnTo>
                  <a:pt x="0" y="341085"/>
                </a:lnTo>
                <a:close/>
              </a:path>
            </a:pathLst>
          </a:custGeom>
          <a:noFill/>
          <a:ln w="17183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33" name="object 26"/>
          <p:cNvSpPr/>
          <p:nvPr/>
        </p:nvSpPr>
        <p:spPr bwMode="auto">
          <a:xfrm>
            <a:off x="3359150" y="4394200"/>
            <a:ext cx="390525" cy="0"/>
          </a:xfrm>
          <a:custGeom>
            <a:avLst/>
            <a:gdLst/>
            <a:ahLst/>
            <a:cxnLst>
              <a:cxn ang="0">
                <a:pos x="389454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89889">
                <a:moveTo>
                  <a:pt x="389454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34" name="object 27"/>
          <p:cNvSpPr/>
          <p:nvPr/>
        </p:nvSpPr>
        <p:spPr bwMode="auto">
          <a:xfrm>
            <a:off x="3359150" y="4557713"/>
            <a:ext cx="325438" cy="0"/>
          </a:xfrm>
          <a:custGeom>
            <a:avLst/>
            <a:gdLst/>
            <a:ahLst/>
            <a:cxnLst>
              <a:cxn ang="0">
                <a:pos x="324545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25120">
                <a:moveTo>
                  <a:pt x="324545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35" name="object 28"/>
          <p:cNvSpPr/>
          <p:nvPr/>
        </p:nvSpPr>
        <p:spPr bwMode="auto">
          <a:xfrm>
            <a:off x="3359150" y="4881563"/>
            <a:ext cx="325438" cy="0"/>
          </a:xfrm>
          <a:custGeom>
            <a:avLst/>
            <a:gdLst/>
            <a:ahLst/>
            <a:cxnLst>
              <a:cxn ang="0">
                <a:pos x="324545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25120">
                <a:moveTo>
                  <a:pt x="324545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36" name="object 29"/>
          <p:cNvSpPr/>
          <p:nvPr/>
        </p:nvSpPr>
        <p:spPr bwMode="auto">
          <a:xfrm>
            <a:off x="2882900" y="4622800"/>
            <a:ext cx="196850" cy="0"/>
          </a:xfrm>
          <a:custGeom>
            <a:avLst/>
            <a:gdLst/>
            <a:ahLst/>
            <a:cxnLst>
              <a:cxn ang="0">
                <a:pos x="197955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98119">
                <a:moveTo>
                  <a:pt x="197955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37" name="object 30"/>
          <p:cNvSpPr/>
          <p:nvPr/>
        </p:nvSpPr>
        <p:spPr bwMode="auto">
          <a:xfrm>
            <a:off x="3068638" y="4576763"/>
            <a:ext cx="138112" cy="920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2135"/>
              </a:cxn>
              <a:cxn ang="0">
                <a:pos x="138060" y="46067"/>
              </a:cxn>
              <a:cxn ang="0">
                <a:pos x="0" y="0"/>
              </a:cxn>
            </a:cxnLst>
            <a:rect l="0" t="0" r="r" b="b"/>
            <a:pathLst>
              <a:path w="138430" h="92710">
                <a:moveTo>
                  <a:pt x="0" y="0"/>
                </a:moveTo>
                <a:lnTo>
                  <a:pt x="0" y="92135"/>
                </a:lnTo>
                <a:lnTo>
                  <a:pt x="138060" y="46067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38" name="object 31"/>
          <p:cNvSpPr/>
          <p:nvPr/>
        </p:nvSpPr>
        <p:spPr bwMode="auto">
          <a:xfrm>
            <a:off x="6224588" y="4622800"/>
            <a:ext cx="198437" cy="0"/>
          </a:xfrm>
          <a:custGeom>
            <a:avLst/>
            <a:gdLst/>
            <a:ahLst/>
            <a:cxnLst>
              <a:cxn ang="0">
                <a:pos x="197932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98120">
                <a:moveTo>
                  <a:pt x="197932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39" name="object 32"/>
          <p:cNvSpPr/>
          <p:nvPr/>
        </p:nvSpPr>
        <p:spPr bwMode="auto">
          <a:xfrm>
            <a:off x="6411913" y="4576763"/>
            <a:ext cx="138112" cy="920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2135"/>
              </a:cxn>
              <a:cxn ang="0">
                <a:pos x="138060" y="46067"/>
              </a:cxn>
              <a:cxn ang="0">
                <a:pos x="0" y="0"/>
              </a:cxn>
            </a:cxnLst>
            <a:rect l="0" t="0" r="r" b="b"/>
            <a:pathLst>
              <a:path w="138429" h="92710">
                <a:moveTo>
                  <a:pt x="0" y="0"/>
                </a:moveTo>
                <a:lnTo>
                  <a:pt x="0" y="92135"/>
                </a:lnTo>
                <a:lnTo>
                  <a:pt x="138060" y="46067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3" name="object 33"/>
          <p:cNvSpPr txBox="1"/>
          <p:nvPr/>
        </p:nvSpPr>
        <p:spPr>
          <a:xfrm>
            <a:off x="6570663" y="4340225"/>
            <a:ext cx="574675" cy="5143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indent="90805">
              <a:lnSpc>
                <a:spcPct val="115000"/>
              </a:lnSpc>
              <a:spcBef>
                <a:spcPts val="100"/>
              </a:spcBef>
            </a:pPr>
            <a:r>
              <a:rPr lang="zh-CN" altLang="en-US" sz="1400">
                <a:latin typeface="Noto Sans CJK JP Regular"/>
                <a:ea typeface="Noto Sans CJK JP Regular"/>
                <a:cs typeface="Noto Sans CJK JP Regular"/>
              </a:rPr>
              <a:t>不是 正方形</a:t>
            </a:r>
          </a:p>
        </p:txBody>
      </p:sp>
      <p:sp>
        <p:nvSpPr>
          <p:cNvPr id="17441" name="object 34"/>
          <p:cNvSpPr/>
          <p:nvPr/>
        </p:nvSpPr>
        <p:spPr bwMode="auto">
          <a:xfrm>
            <a:off x="3359150" y="4687888"/>
            <a:ext cx="390525" cy="0"/>
          </a:xfrm>
          <a:custGeom>
            <a:avLst/>
            <a:gdLst/>
            <a:ahLst/>
            <a:cxnLst>
              <a:cxn ang="0">
                <a:pos x="389454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89889">
                <a:moveTo>
                  <a:pt x="389454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42" name="object 35"/>
          <p:cNvSpPr/>
          <p:nvPr/>
        </p:nvSpPr>
        <p:spPr bwMode="auto">
          <a:xfrm>
            <a:off x="7589838" y="2987675"/>
            <a:ext cx="487362" cy="487363"/>
          </a:xfrm>
          <a:custGeom>
            <a:avLst/>
            <a:gdLst/>
            <a:ahLst/>
            <a:cxnLst>
              <a:cxn ang="0">
                <a:pos x="0" y="487265"/>
              </a:cxn>
              <a:cxn ang="0">
                <a:pos x="486761" y="487265"/>
              </a:cxn>
              <a:cxn ang="0">
                <a:pos x="486761" y="0"/>
              </a:cxn>
              <a:cxn ang="0">
                <a:pos x="0" y="0"/>
              </a:cxn>
              <a:cxn ang="0">
                <a:pos x="0" y="487265"/>
              </a:cxn>
            </a:cxnLst>
            <a:rect l="0" t="0" r="r" b="b"/>
            <a:pathLst>
              <a:path w="487045" h="487679">
                <a:moveTo>
                  <a:pt x="0" y="487265"/>
                </a:moveTo>
                <a:lnTo>
                  <a:pt x="486761" y="487265"/>
                </a:lnTo>
                <a:lnTo>
                  <a:pt x="486761" y="0"/>
                </a:lnTo>
                <a:lnTo>
                  <a:pt x="0" y="0"/>
                </a:lnTo>
                <a:lnTo>
                  <a:pt x="0" y="487265"/>
                </a:lnTo>
                <a:close/>
              </a:path>
            </a:pathLst>
          </a:custGeom>
          <a:noFill/>
          <a:ln w="17180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43" name="object 36"/>
          <p:cNvSpPr/>
          <p:nvPr/>
        </p:nvSpPr>
        <p:spPr bwMode="auto">
          <a:xfrm>
            <a:off x="8239125" y="3214688"/>
            <a:ext cx="198438" cy="0"/>
          </a:xfrm>
          <a:custGeom>
            <a:avLst/>
            <a:gdLst/>
            <a:ahLst/>
            <a:cxnLst>
              <a:cxn ang="0">
                <a:pos x="197932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98120">
                <a:moveTo>
                  <a:pt x="197932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44" name="object 37"/>
          <p:cNvSpPr/>
          <p:nvPr/>
        </p:nvSpPr>
        <p:spPr bwMode="auto">
          <a:xfrm>
            <a:off x="8426450" y="3168650"/>
            <a:ext cx="138113" cy="920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2135"/>
              </a:cxn>
              <a:cxn ang="0">
                <a:pos x="138060" y="46067"/>
              </a:cxn>
              <a:cxn ang="0">
                <a:pos x="0" y="0"/>
              </a:cxn>
            </a:cxnLst>
            <a:rect l="0" t="0" r="r" b="b"/>
            <a:pathLst>
              <a:path w="138429" h="92710">
                <a:moveTo>
                  <a:pt x="0" y="0"/>
                </a:moveTo>
                <a:lnTo>
                  <a:pt x="0" y="92135"/>
                </a:lnTo>
                <a:lnTo>
                  <a:pt x="138060" y="46067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45" name="object 38"/>
          <p:cNvSpPr/>
          <p:nvPr/>
        </p:nvSpPr>
        <p:spPr bwMode="auto">
          <a:xfrm>
            <a:off x="9321800" y="3214688"/>
            <a:ext cx="196850" cy="0"/>
          </a:xfrm>
          <a:custGeom>
            <a:avLst/>
            <a:gdLst/>
            <a:ahLst/>
            <a:cxnLst>
              <a:cxn ang="0">
                <a:pos x="197932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98120">
                <a:moveTo>
                  <a:pt x="197932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46" name="object 39"/>
          <p:cNvSpPr/>
          <p:nvPr/>
        </p:nvSpPr>
        <p:spPr bwMode="auto">
          <a:xfrm>
            <a:off x="9507538" y="3168650"/>
            <a:ext cx="138112" cy="920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2135"/>
              </a:cxn>
              <a:cxn ang="0">
                <a:pos x="138060" y="46067"/>
              </a:cxn>
              <a:cxn ang="0">
                <a:pos x="0" y="0"/>
              </a:cxn>
            </a:cxnLst>
            <a:rect l="0" t="0" r="r" b="b"/>
            <a:pathLst>
              <a:path w="138429" h="92710">
                <a:moveTo>
                  <a:pt x="0" y="0"/>
                </a:moveTo>
                <a:lnTo>
                  <a:pt x="0" y="92135"/>
                </a:lnTo>
                <a:lnTo>
                  <a:pt x="138060" y="46067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40" name="object 40"/>
          <p:cNvSpPr txBox="1"/>
          <p:nvPr/>
        </p:nvSpPr>
        <p:spPr>
          <a:xfrm>
            <a:off x="9669463" y="2930525"/>
            <a:ext cx="574675" cy="5143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indent="182880">
              <a:lnSpc>
                <a:spcPct val="115000"/>
              </a:lnSpc>
              <a:spcBef>
                <a:spcPts val="100"/>
              </a:spcBef>
            </a:pPr>
            <a:r>
              <a:rPr lang="zh-CN" altLang="en-US" sz="1400">
                <a:latin typeface="Noto Sans CJK JP Regular"/>
                <a:ea typeface="Noto Sans CJK JP Regular"/>
                <a:cs typeface="Noto Sans CJK JP Regular"/>
              </a:rPr>
              <a:t>是 正方形</a:t>
            </a:r>
          </a:p>
        </p:txBody>
      </p:sp>
      <p:sp>
        <p:nvSpPr>
          <p:cNvPr id="17448" name="object 41"/>
          <p:cNvSpPr/>
          <p:nvPr/>
        </p:nvSpPr>
        <p:spPr bwMode="auto">
          <a:xfrm>
            <a:off x="7597775" y="4464050"/>
            <a:ext cx="487363" cy="341313"/>
          </a:xfrm>
          <a:custGeom>
            <a:avLst/>
            <a:gdLst/>
            <a:ahLst/>
            <a:cxnLst>
              <a:cxn ang="0">
                <a:pos x="0" y="341085"/>
              </a:cxn>
              <a:cxn ang="0">
                <a:pos x="486761" y="341085"/>
              </a:cxn>
              <a:cxn ang="0">
                <a:pos x="486761" y="0"/>
              </a:cxn>
              <a:cxn ang="0">
                <a:pos x="0" y="0"/>
              </a:cxn>
              <a:cxn ang="0">
                <a:pos x="0" y="341085"/>
              </a:cxn>
            </a:cxnLst>
            <a:rect l="0" t="0" r="r" b="b"/>
            <a:pathLst>
              <a:path w="487045" h="341629">
                <a:moveTo>
                  <a:pt x="0" y="341085"/>
                </a:moveTo>
                <a:lnTo>
                  <a:pt x="486761" y="341085"/>
                </a:lnTo>
                <a:lnTo>
                  <a:pt x="486761" y="0"/>
                </a:lnTo>
                <a:lnTo>
                  <a:pt x="0" y="0"/>
                </a:lnTo>
                <a:lnTo>
                  <a:pt x="0" y="341085"/>
                </a:lnTo>
                <a:close/>
              </a:path>
            </a:pathLst>
          </a:custGeom>
          <a:noFill/>
          <a:ln w="17183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49" name="object 42"/>
          <p:cNvSpPr/>
          <p:nvPr/>
        </p:nvSpPr>
        <p:spPr bwMode="auto">
          <a:xfrm>
            <a:off x="8247063" y="4625975"/>
            <a:ext cx="198437" cy="0"/>
          </a:xfrm>
          <a:custGeom>
            <a:avLst/>
            <a:gdLst/>
            <a:ahLst/>
            <a:cxnLst>
              <a:cxn ang="0">
                <a:pos x="197932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98120">
                <a:moveTo>
                  <a:pt x="197932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50" name="object 43"/>
          <p:cNvSpPr/>
          <p:nvPr/>
        </p:nvSpPr>
        <p:spPr bwMode="auto">
          <a:xfrm>
            <a:off x="8434388" y="4579938"/>
            <a:ext cx="138112" cy="920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2135"/>
              </a:cxn>
              <a:cxn ang="0">
                <a:pos x="138060" y="46067"/>
              </a:cxn>
              <a:cxn ang="0">
                <a:pos x="0" y="0"/>
              </a:cxn>
            </a:cxnLst>
            <a:rect l="0" t="0" r="r" b="b"/>
            <a:pathLst>
              <a:path w="138429" h="92710">
                <a:moveTo>
                  <a:pt x="0" y="0"/>
                </a:moveTo>
                <a:lnTo>
                  <a:pt x="0" y="92135"/>
                </a:lnTo>
                <a:lnTo>
                  <a:pt x="138060" y="46067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51" name="object 44"/>
          <p:cNvSpPr/>
          <p:nvPr/>
        </p:nvSpPr>
        <p:spPr bwMode="auto">
          <a:xfrm>
            <a:off x="9339263" y="4632325"/>
            <a:ext cx="198437" cy="0"/>
          </a:xfrm>
          <a:custGeom>
            <a:avLst/>
            <a:gdLst/>
            <a:ahLst/>
            <a:cxnLst>
              <a:cxn ang="0">
                <a:pos x="197932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98120">
                <a:moveTo>
                  <a:pt x="197932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52" name="object 45"/>
          <p:cNvSpPr/>
          <p:nvPr/>
        </p:nvSpPr>
        <p:spPr bwMode="auto">
          <a:xfrm>
            <a:off x="9526588" y="4586288"/>
            <a:ext cx="138112" cy="920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92135"/>
              </a:cxn>
              <a:cxn ang="0">
                <a:pos x="138060" y="46067"/>
              </a:cxn>
              <a:cxn ang="0">
                <a:pos x="0" y="0"/>
              </a:cxn>
            </a:cxnLst>
            <a:rect l="0" t="0" r="r" b="b"/>
            <a:pathLst>
              <a:path w="138429" h="92710">
                <a:moveTo>
                  <a:pt x="0" y="0"/>
                </a:moveTo>
                <a:lnTo>
                  <a:pt x="0" y="92135"/>
                </a:lnTo>
                <a:lnTo>
                  <a:pt x="138060" y="46067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46" name="object 46"/>
          <p:cNvSpPr txBox="1"/>
          <p:nvPr/>
        </p:nvSpPr>
        <p:spPr>
          <a:xfrm>
            <a:off x="9688513" y="4349750"/>
            <a:ext cx="574675" cy="5143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indent="90805">
              <a:lnSpc>
                <a:spcPct val="115000"/>
              </a:lnSpc>
              <a:spcBef>
                <a:spcPts val="100"/>
              </a:spcBef>
            </a:pPr>
            <a:r>
              <a:rPr lang="zh-CN" altLang="en-US" sz="1400">
                <a:latin typeface="Noto Sans CJK JP Regular"/>
                <a:ea typeface="Noto Sans CJK JP Regular"/>
                <a:cs typeface="Noto Sans CJK JP Regular"/>
              </a:rPr>
              <a:t>不是 正方形</a:t>
            </a:r>
          </a:p>
        </p:txBody>
      </p:sp>
      <p:sp>
        <p:nvSpPr>
          <p:cNvPr id="17454" name="object 47"/>
          <p:cNvSpPr>
            <a:spLocks noChangeArrowheads="1"/>
          </p:cNvSpPr>
          <p:nvPr/>
        </p:nvSpPr>
        <p:spPr bwMode="auto">
          <a:xfrm>
            <a:off x="8672513" y="2900363"/>
            <a:ext cx="538162" cy="660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7455" name="object 48"/>
          <p:cNvSpPr>
            <a:spLocks noChangeArrowheads="1"/>
          </p:cNvSpPr>
          <p:nvPr/>
        </p:nvSpPr>
        <p:spPr bwMode="auto">
          <a:xfrm>
            <a:off x="8680450" y="4303713"/>
            <a:ext cx="538163" cy="660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7456" name="object 49"/>
          <p:cNvSpPr/>
          <p:nvPr/>
        </p:nvSpPr>
        <p:spPr bwMode="auto">
          <a:xfrm>
            <a:off x="3295650" y="2787650"/>
            <a:ext cx="477838" cy="877888"/>
          </a:xfrm>
          <a:custGeom>
            <a:avLst/>
            <a:gdLst/>
            <a:ahLst/>
            <a:cxnLst>
              <a:cxn ang="0">
                <a:pos x="314013" y="877009"/>
              </a:cxn>
              <a:cxn ang="0">
                <a:pos x="357161" y="871212"/>
              </a:cxn>
              <a:cxn ang="0">
                <a:pos x="395937" y="854849"/>
              </a:cxn>
              <a:cxn ang="0">
                <a:pos x="428792" y="829466"/>
              </a:cxn>
              <a:cxn ang="0">
                <a:pos x="454177" y="796604"/>
              </a:cxn>
              <a:cxn ang="0">
                <a:pos x="470544" y="757810"/>
              </a:cxn>
              <a:cxn ang="0">
                <a:pos x="476343" y="714625"/>
              </a:cxn>
              <a:cxn ang="0">
                <a:pos x="476343" y="162383"/>
              </a:cxn>
              <a:cxn ang="0">
                <a:pos x="470544" y="119199"/>
              </a:cxn>
              <a:cxn ang="0">
                <a:pos x="454177" y="80404"/>
              </a:cxn>
              <a:cxn ang="0">
                <a:pos x="428792" y="47543"/>
              </a:cxn>
              <a:cxn ang="0">
                <a:pos x="395937" y="22159"/>
              </a:cxn>
              <a:cxn ang="0">
                <a:pos x="357161" y="5797"/>
              </a:cxn>
              <a:cxn ang="0">
                <a:pos x="314013" y="0"/>
              </a:cxn>
              <a:cxn ang="0">
                <a:pos x="162215" y="0"/>
              </a:cxn>
              <a:cxn ang="0">
                <a:pos x="119115" y="5797"/>
              </a:cxn>
              <a:cxn ang="0">
                <a:pos x="80372" y="22159"/>
              </a:cxn>
              <a:cxn ang="0">
                <a:pos x="47537" y="47543"/>
              </a:cxn>
              <a:cxn ang="0">
                <a:pos x="22162" y="80404"/>
              </a:cxn>
              <a:cxn ang="0">
                <a:pos x="5799" y="119199"/>
              </a:cxn>
              <a:cxn ang="0">
                <a:pos x="0" y="162383"/>
              </a:cxn>
              <a:cxn ang="0">
                <a:pos x="0" y="714625"/>
              </a:cxn>
              <a:cxn ang="0">
                <a:pos x="5799" y="757810"/>
              </a:cxn>
              <a:cxn ang="0">
                <a:pos x="22162" y="796604"/>
              </a:cxn>
              <a:cxn ang="0">
                <a:pos x="47537" y="829466"/>
              </a:cxn>
              <a:cxn ang="0">
                <a:pos x="80372" y="854849"/>
              </a:cxn>
              <a:cxn ang="0">
                <a:pos x="119115" y="871212"/>
              </a:cxn>
              <a:cxn ang="0">
                <a:pos x="162215" y="877009"/>
              </a:cxn>
              <a:cxn ang="0">
                <a:pos x="314013" y="877009"/>
              </a:cxn>
            </a:cxnLst>
            <a:rect l="0" t="0" r="r" b="b"/>
            <a:pathLst>
              <a:path w="476885" h="877570">
                <a:moveTo>
                  <a:pt x="314013" y="877009"/>
                </a:moveTo>
                <a:lnTo>
                  <a:pt x="357161" y="871212"/>
                </a:lnTo>
                <a:lnTo>
                  <a:pt x="395937" y="854849"/>
                </a:lnTo>
                <a:lnTo>
                  <a:pt x="428792" y="829466"/>
                </a:lnTo>
                <a:lnTo>
                  <a:pt x="454177" y="796604"/>
                </a:lnTo>
                <a:lnTo>
                  <a:pt x="470544" y="757810"/>
                </a:lnTo>
                <a:lnTo>
                  <a:pt x="476343" y="714625"/>
                </a:lnTo>
                <a:lnTo>
                  <a:pt x="476343" y="162383"/>
                </a:lnTo>
                <a:lnTo>
                  <a:pt x="470544" y="119199"/>
                </a:lnTo>
                <a:lnTo>
                  <a:pt x="454177" y="80404"/>
                </a:lnTo>
                <a:lnTo>
                  <a:pt x="428792" y="47543"/>
                </a:lnTo>
                <a:lnTo>
                  <a:pt x="395937" y="22159"/>
                </a:lnTo>
                <a:lnTo>
                  <a:pt x="357161" y="5797"/>
                </a:lnTo>
                <a:lnTo>
                  <a:pt x="314013" y="0"/>
                </a:lnTo>
                <a:lnTo>
                  <a:pt x="162215" y="0"/>
                </a:lnTo>
                <a:lnTo>
                  <a:pt x="119115" y="5797"/>
                </a:lnTo>
                <a:lnTo>
                  <a:pt x="80372" y="22159"/>
                </a:lnTo>
                <a:lnTo>
                  <a:pt x="47537" y="47543"/>
                </a:lnTo>
                <a:lnTo>
                  <a:pt x="22162" y="80404"/>
                </a:lnTo>
                <a:lnTo>
                  <a:pt x="5799" y="119199"/>
                </a:lnTo>
                <a:lnTo>
                  <a:pt x="0" y="162383"/>
                </a:lnTo>
                <a:lnTo>
                  <a:pt x="0" y="714625"/>
                </a:lnTo>
                <a:lnTo>
                  <a:pt x="5799" y="757810"/>
                </a:lnTo>
                <a:lnTo>
                  <a:pt x="22162" y="796604"/>
                </a:lnTo>
                <a:lnTo>
                  <a:pt x="47537" y="829466"/>
                </a:lnTo>
                <a:lnTo>
                  <a:pt x="80372" y="854849"/>
                </a:lnTo>
                <a:lnTo>
                  <a:pt x="119115" y="871212"/>
                </a:lnTo>
                <a:lnTo>
                  <a:pt x="162215" y="877009"/>
                </a:lnTo>
                <a:lnTo>
                  <a:pt x="314013" y="877009"/>
                </a:lnTo>
                <a:close/>
              </a:path>
            </a:pathLst>
          </a:custGeom>
          <a:noFill/>
          <a:ln w="17175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57" name="object 50"/>
          <p:cNvSpPr/>
          <p:nvPr/>
        </p:nvSpPr>
        <p:spPr bwMode="auto">
          <a:xfrm>
            <a:off x="4097338" y="2787650"/>
            <a:ext cx="2033587" cy="877888"/>
          </a:xfrm>
          <a:custGeom>
            <a:avLst/>
            <a:gdLst/>
            <a:ahLst/>
            <a:cxnLst>
              <a:cxn ang="0">
                <a:pos x="1871604" y="877009"/>
              </a:cxn>
              <a:cxn ang="0">
                <a:pos x="1914752" y="871212"/>
              </a:cxn>
              <a:cxn ang="0">
                <a:pos x="1953528" y="854849"/>
              </a:cxn>
              <a:cxn ang="0">
                <a:pos x="1986383" y="829466"/>
              </a:cxn>
              <a:cxn ang="0">
                <a:pos x="2011768" y="796604"/>
              </a:cxn>
              <a:cxn ang="0">
                <a:pos x="2028134" y="757810"/>
              </a:cxn>
              <a:cxn ang="0">
                <a:pos x="2033934" y="714625"/>
              </a:cxn>
              <a:cxn ang="0">
                <a:pos x="2033934" y="162383"/>
              </a:cxn>
              <a:cxn ang="0">
                <a:pos x="2028134" y="119199"/>
              </a:cxn>
              <a:cxn ang="0">
                <a:pos x="2011768" y="80404"/>
              </a:cxn>
              <a:cxn ang="0">
                <a:pos x="1986383" y="47543"/>
              </a:cxn>
              <a:cxn ang="0">
                <a:pos x="1953528" y="22159"/>
              </a:cxn>
              <a:cxn ang="0">
                <a:pos x="1914752" y="5797"/>
              </a:cxn>
              <a:cxn ang="0">
                <a:pos x="1871604" y="0"/>
              </a:cxn>
              <a:cxn ang="0">
                <a:pos x="162215" y="0"/>
              </a:cxn>
              <a:cxn ang="0">
                <a:pos x="119075" y="5797"/>
              </a:cxn>
              <a:cxn ang="0">
                <a:pos x="80321" y="22159"/>
              </a:cxn>
              <a:cxn ang="0">
                <a:pos x="47494" y="47543"/>
              </a:cxn>
              <a:cxn ang="0">
                <a:pos x="22136" y="80404"/>
              </a:cxn>
              <a:cxn ang="0">
                <a:pos x="5791" y="119199"/>
              </a:cxn>
              <a:cxn ang="0">
                <a:pos x="0" y="162383"/>
              </a:cxn>
              <a:cxn ang="0">
                <a:pos x="0" y="714625"/>
              </a:cxn>
              <a:cxn ang="0">
                <a:pos x="5791" y="757810"/>
              </a:cxn>
              <a:cxn ang="0">
                <a:pos x="22136" y="796604"/>
              </a:cxn>
              <a:cxn ang="0">
                <a:pos x="47494" y="829466"/>
              </a:cxn>
              <a:cxn ang="0">
                <a:pos x="80321" y="854849"/>
              </a:cxn>
              <a:cxn ang="0">
                <a:pos x="119075" y="871212"/>
              </a:cxn>
              <a:cxn ang="0">
                <a:pos x="162215" y="877009"/>
              </a:cxn>
              <a:cxn ang="0">
                <a:pos x="1871604" y="877009"/>
              </a:cxn>
            </a:cxnLst>
            <a:rect l="0" t="0" r="r" b="b"/>
            <a:pathLst>
              <a:path w="2034539" h="877570">
                <a:moveTo>
                  <a:pt x="1871604" y="877009"/>
                </a:moveTo>
                <a:lnTo>
                  <a:pt x="1914752" y="871212"/>
                </a:lnTo>
                <a:lnTo>
                  <a:pt x="1953528" y="854849"/>
                </a:lnTo>
                <a:lnTo>
                  <a:pt x="1986383" y="829466"/>
                </a:lnTo>
                <a:lnTo>
                  <a:pt x="2011768" y="796604"/>
                </a:lnTo>
                <a:lnTo>
                  <a:pt x="2028134" y="757810"/>
                </a:lnTo>
                <a:lnTo>
                  <a:pt x="2033934" y="714625"/>
                </a:lnTo>
                <a:lnTo>
                  <a:pt x="2033934" y="162383"/>
                </a:lnTo>
                <a:lnTo>
                  <a:pt x="2028134" y="119199"/>
                </a:lnTo>
                <a:lnTo>
                  <a:pt x="2011768" y="80404"/>
                </a:lnTo>
                <a:lnTo>
                  <a:pt x="1986383" y="47543"/>
                </a:lnTo>
                <a:lnTo>
                  <a:pt x="1953528" y="22159"/>
                </a:lnTo>
                <a:lnTo>
                  <a:pt x="1914752" y="5797"/>
                </a:lnTo>
                <a:lnTo>
                  <a:pt x="1871604" y="0"/>
                </a:lnTo>
                <a:lnTo>
                  <a:pt x="162215" y="0"/>
                </a:lnTo>
                <a:lnTo>
                  <a:pt x="119075" y="5797"/>
                </a:lnTo>
                <a:lnTo>
                  <a:pt x="80321" y="22159"/>
                </a:lnTo>
                <a:lnTo>
                  <a:pt x="47494" y="47543"/>
                </a:lnTo>
                <a:lnTo>
                  <a:pt x="22136" y="80404"/>
                </a:lnTo>
                <a:lnTo>
                  <a:pt x="5791" y="119199"/>
                </a:lnTo>
                <a:lnTo>
                  <a:pt x="0" y="162383"/>
                </a:lnTo>
                <a:lnTo>
                  <a:pt x="0" y="714625"/>
                </a:lnTo>
                <a:lnTo>
                  <a:pt x="5791" y="757810"/>
                </a:lnTo>
                <a:lnTo>
                  <a:pt x="22136" y="796604"/>
                </a:lnTo>
                <a:lnTo>
                  <a:pt x="47494" y="829466"/>
                </a:lnTo>
                <a:lnTo>
                  <a:pt x="80321" y="854849"/>
                </a:lnTo>
                <a:lnTo>
                  <a:pt x="119075" y="871212"/>
                </a:lnTo>
                <a:lnTo>
                  <a:pt x="162215" y="877009"/>
                </a:lnTo>
                <a:lnTo>
                  <a:pt x="1871604" y="877009"/>
                </a:lnTo>
                <a:close/>
              </a:path>
            </a:pathLst>
          </a:custGeom>
          <a:noFill/>
          <a:ln w="17186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58" name="object 51"/>
          <p:cNvSpPr/>
          <p:nvPr/>
        </p:nvSpPr>
        <p:spPr bwMode="auto">
          <a:xfrm>
            <a:off x="3314700" y="4191000"/>
            <a:ext cx="476250" cy="877888"/>
          </a:xfrm>
          <a:custGeom>
            <a:avLst/>
            <a:gdLst/>
            <a:ahLst/>
            <a:cxnLst>
              <a:cxn ang="0">
                <a:pos x="314013" y="877066"/>
              </a:cxn>
              <a:cxn ang="0">
                <a:pos x="357161" y="871265"/>
              </a:cxn>
              <a:cxn ang="0">
                <a:pos x="395937" y="854892"/>
              </a:cxn>
              <a:cxn ang="0">
                <a:pos x="428792" y="829494"/>
              </a:cxn>
              <a:cxn ang="0">
                <a:pos x="454177" y="796619"/>
              </a:cxn>
              <a:cxn ang="0">
                <a:pos x="470544" y="757814"/>
              </a:cxn>
              <a:cxn ang="0">
                <a:pos x="476343" y="714625"/>
              </a:cxn>
              <a:cxn ang="0">
                <a:pos x="476343" y="162383"/>
              </a:cxn>
              <a:cxn ang="0">
                <a:pos x="470544" y="119239"/>
              </a:cxn>
              <a:cxn ang="0">
                <a:pos x="454177" y="80455"/>
              </a:cxn>
              <a:cxn ang="0">
                <a:pos x="428792" y="47586"/>
              </a:cxn>
              <a:cxn ang="0">
                <a:pos x="395937" y="22185"/>
              </a:cxn>
              <a:cxn ang="0">
                <a:pos x="357161" y="5805"/>
              </a:cxn>
              <a:cxn ang="0">
                <a:pos x="314013" y="0"/>
              </a:cxn>
              <a:cxn ang="0">
                <a:pos x="162330" y="0"/>
              </a:cxn>
              <a:cxn ang="0">
                <a:pos x="119181" y="5805"/>
              </a:cxn>
              <a:cxn ang="0">
                <a:pos x="80406" y="22185"/>
              </a:cxn>
              <a:cxn ang="0">
                <a:pos x="47551" y="47586"/>
              </a:cxn>
              <a:cxn ang="0">
                <a:pos x="22166" y="80455"/>
              </a:cxn>
              <a:cxn ang="0">
                <a:pos x="5799" y="119239"/>
              </a:cxn>
              <a:cxn ang="0">
                <a:pos x="0" y="162383"/>
              </a:cxn>
              <a:cxn ang="0">
                <a:pos x="0" y="714625"/>
              </a:cxn>
              <a:cxn ang="0">
                <a:pos x="5799" y="757814"/>
              </a:cxn>
              <a:cxn ang="0">
                <a:pos x="22166" y="796619"/>
              </a:cxn>
              <a:cxn ang="0">
                <a:pos x="47551" y="829494"/>
              </a:cxn>
              <a:cxn ang="0">
                <a:pos x="80406" y="854892"/>
              </a:cxn>
              <a:cxn ang="0">
                <a:pos x="119181" y="871265"/>
              </a:cxn>
              <a:cxn ang="0">
                <a:pos x="162330" y="877066"/>
              </a:cxn>
              <a:cxn ang="0">
                <a:pos x="314013" y="877066"/>
              </a:cxn>
            </a:cxnLst>
            <a:rect l="0" t="0" r="r" b="b"/>
            <a:pathLst>
              <a:path w="476885" h="877570">
                <a:moveTo>
                  <a:pt x="314013" y="877066"/>
                </a:moveTo>
                <a:lnTo>
                  <a:pt x="357161" y="871265"/>
                </a:lnTo>
                <a:lnTo>
                  <a:pt x="395937" y="854892"/>
                </a:lnTo>
                <a:lnTo>
                  <a:pt x="428792" y="829494"/>
                </a:lnTo>
                <a:lnTo>
                  <a:pt x="454177" y="796619"/>
                </a:lnTo>
                <a:lnTo>
                  <a:pt x="470544" y="757814"/>
                </a:lnTo>
                <a:lnTo>
                  <a:pt x="476343" y="714625"/>
                </a:lnTo>
                <a:lnTo>
                  <a:pt x="476343" y="162383"/>
                </a:lnTo>
                <a:lnTo>
                  <a:pt x="470544" y="119239"/>
                </a:lnTo>
                <a:lnTo>
                  <a:pt x="454177" y="80455"/>
                </a:lnTo>
                <a:lnTo>
                  <a:pt x="428792" y="47586"/>
                </a:lnTo>
                <a:lnTo>
                  <a:pt x="395937" y="22185"/>
                </a:lnTo>
                <a:lnTo>
                  <a:pt x="357161" y="5805"/>
                </a:lnTo>
                <a:lnTo>
                  <a:pt x="314013" y="0"/>
                </a:lnTo>
                <a:lnTo>
                  <a:pt x="162330" y="0"/>
                </a:lnTo>
                <a:lnTo>
                  <a:pt x="119181" y="5805"/>
                </a:lnTo>
                <a:lnTo>
                  <a:pt x="80406" y="22185"/>
                </a:lnTo>
                <a:lnTo>
                  <a:pt x="47551" y="47586"/>
                </a:lnTo>
                <a:lnTo>
                  <a:pt x="22166" y="80455"/>
                </a:lnTo>
                <a:lnTo>
                  <a:pt x="5799" y="119239"/>
                </a:lnTo>
                <a:lnTo>
                  <a:pt x="0" y="162383"/>
                </a:lnTo>
                <a:lnTo>
                  <a:pt x="0" y="714625"/>
                </a:lnTo>
                <a:lnTo>
                  <a:pt x="5799" y="757814"/>
                </a:lnTo>
                <a:lnTo>
                  <a:pt x="22166" y="796619"/>
                </a:lnTo>
                <a:lnTo>
                  <a:pt x="47551" y="829494"/>
                </a:lnTo>
                <a:lnTo>
                  <a:pt x="80406" y="854892"/>
                </a:lnTo>
                <a:lnTo>
                  <a:pt x="119181" y="871265"/>
                </a:lnTo>
                <a:lnTo>
                  <a:pt x="162330" y="877066"/>
                </a:lnTo>
                <a:lnTo>
                  <a:pt x="314013" y="877066"/>
                </a:lnTo>
                <a:close/>
              </a:path>
            </a:pathLst>
          </a:custGeom>
          <a:noFill/>
          <a:ln w="17175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59" name="object 52"/>
          <p:cNvSpPr/>
          <p:nvPr/>
        </p:nvSpPr>
        <p:spPr bwMode="auto">
          <a:xfrm>
            <a:off x="4702175" y="4394200"/>
            <a:ext cx="325438" cy="0"/>
          </a:xfrm>
          <a:custGeom>
            <a:avLst/>
            <a:gdLst/>
            <a:ahLst/>
            <a:cxnLst>
              <a:cxn ang="0">
                <a:pos x="324545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25120">
                <a:moveTo>
                  <a:pt x="324545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60" name="object 53"/>
          <p:cNvSpPr/>
          <p:nvPr/>
        </p:nvSpPr>
        <p:spPr bwMode="auto">
          <a:xfrm>
            <a:off x="5027613" y="4394200"/>
            <a:ext cx="0" cy="325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4767"/>
              </a:cxn>
              <a:cxn ang="0">
                <a:pos x="0" y="324767"/>
              </a:cxn>
            </a:cxnLst>
            <a:rect l="0" t="0" r="r" b="b"/>
            <a:pathLst>
              <a:path h="325120">
                <a:moveTo>
                  <a:pt x="0" y="0"/>
                </a:moveTo>
                <a:lnTo>
                  <a:pt x="0" y="324767"/>
                </a:lnTo>
              </a:path>
            </a:pathLst>
          </a:custGeom>
          <a:noFill/>
          <a:ln w="17171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61" name="object 54"/>
          <p:cNvSpPr/>
          <p:nvPr/>
        </p:nvSpPr>
        <p:spPr bwMode="auto">
          <a:xfrm>
            <a:off x="5189538" y="4719638"/>
            <a:ext cx="32543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4545" y="0"/>
              </a:cxn>
              <a:cxn ang="0">
                <a:pos x="324545" y="0"/>
              </a:cxn>
            </a:cxnLst>
            <a:rect l="0" t="0" r="r" b="b"/>
            <a:pathLst>
              <a:path w="325120">
                <a:moveTo>
                  <a:pt x="0" y="0"/>
                </a:moveTo>
                <a:lnTo>
                  <a:pt x="324545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62" name="object 55"/>
          <p:cNvSpPr/>
          <p:nvPr/>
        </p:nvSpPr>
        <p:spPr bwMode="auto">
          <a:xfrm>
            <a:off x="5189538" y="4394200"/>
            <a:ext cx="0" cy="325438"/>
          </a:xfrm>
          <a:custGeom>
            <a:avLst/>
            <a:gdLst/>
            <a:ahLst/>
            <a:cxnLst>
              <a:cxn ang="0">
                <a:pos x="0" y="324767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h="325120">
                <a:moveTo>
                  <a:pt x="0" y="324767"/>
                </a:moveTo>
                <a:lnTo>
                  <a:pt x="0" y="0"/>
                </a:lnTo>
              </a:path>
            </a:pathLst>
          </a:custGeom>
          <a:noFill/>
          <a:ln w="17171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63" name="object 56"/>
          <p:cNvSpPr/>
          <p:nvPr/>
        </p:nvSpPr>
        <p:spPr bwMode="auto">
          <a:xfrm>
            <a:off x="6000750" y="4394200"/>
            <a:ext cx="0" cy="325438"/>
          </a:xfrm>
          <a:custGeom>
            <a:avLst/>
            <a:gdLst/>
            <a:ahLst/>
            <a:cxnLst>
              <a:cxn ang="0">
                <a:pos x="0" y="324767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h="325120">
                <a:moveTo>
                  <a:pt x="0" y="324767"/>
                </a:moveTo>
                <a:lnTo>
                  <a:pt x="0" y="0"/>
                </a:lnTo>
              </a:path>
            </a:pathLst>
          </a:custGeom>
          <a:noFill/>
          <a:ln w="17171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64" name="object 57"/>
          <p:cNvSpPr/>
          <p:nvPr/>
        </p:nvSpPr>
        <p:spPr bwMode="auto">
          <a:xfrm>
            <a:off x="5676900" y="4719638"/>
            <a:ext cx="323850" cy="0"/>
          </a:xfrm>
          <a:custGeom>
            <a:avLst/>
            <a:gdLst/>
            <a:ahLst/>
            <a:cxnLst>
              <a:cxn ang="0">
                <a:pos x="324545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325120">
                <a:moveTo>
                  <a:pt x="324545" y="0"/>
                </a:moveTo>
                <a:lnTo>
                  <a:pt x="0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8" name="object 58"/>
          <p:cNvSpPr txBox="1"/>
          <p:nvPr/>
        </p:nvSpPr>
        <p:spPr>
          <a:xfrm>
            <a:off x="3825875" y="4391025"/>
            <a:ext cx="196850" cy="438150"/>
          </a:xfrm>
          <a:prstGeom prst="rect">
            <a:avLst/>
          </a:prstGeom>
        </p:spPr>
        <p:txBody>
          <a:bodyPr lIns="0" tIns="13970" rIns="0" bIns="0">
            <a:spAutoFit/>
          </a:bodyPr>
          <a:lstStyle/>
          <a:p>
            <a:pPr marL="12700" fontAlgn="auto">
              <a:spcBef>
                <a:spcPts val="110"/>
              </a:spcBef>
              <a:spcAft>
                <a:spcPts val="0"/>
              </a:spcAft>
              <a:defRPr/>
            </a:pPr>
            <a:r>
              <a:rPr sz="2700" spc="-229" dirty="0">
                <a:latin typeface="Arial" panose="020B0604020202020204"/>
                <a:ea typeface="+mn-ea"/>
                <a:cs typeface="Arial" panose="020B0604020202020204"/>
              </a:rPr>
              <a:t>+</a:t>
            </a:r>
            <a:endParaRPr sz="27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7466" name="object 59"/>
          <p:cNvSpPr/>
          <p:nvPr/>
        </p:nvSpPr>
        <p:spPr bwMode="auto">
          <a:xfrm>
            <a:off x="4216400" y="4394200"/>
            <a:ext cx="0" cy="3254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4767"/>
              </a:cxn>
              <a:cxn ang="0">
                <a:pos x="0" y="324767"/>
              </a:cxn>
            </a:cxnLst>
            <a:rect l="0" t="0" r="r" b="b"/>
            <a:pathLst>
              <a:path h="325120">
                <a:moveTo>
                  <a:pt x="0" y="0"/>
                </a:moveTo>
                <a:lnTo>
                  <a:pt x="0" y="324767"/>
                </a:lnTo>
              </a:path>
            </a:pathLst>
          </a:custGeom>
          <a:noFill/>
          <a:ln w="17171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67" name="object 60"/>
          <p:cNvSpPr/>
          <p:nvPr/>
        </p:nvSpPr>
        <p:spPr bwMode="auto">
          <a:xfrm>
            <a:off x="4216400" y="4394200"/>
            <a:ext cx="32543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4545" y="0"/>
              </a:cxn>
              <a:cxn ang="0">
                <a:pos x="324545" y="0"/>
              </a:cxn>
            </a:cxnLst>
            <a:rect l="0" t="0" r="r" b="b"/>
            <a:pathLst>
              <a:path w="325120">
                <a:moveTo>
                  <a:pt x="0" y="0"/>
                </a:moveTo>
                <a:lnTo>
                  <a:pt x="324545" y="0"/>
                </a:lnTo>
              </a:path>
            </a:pathLst>
          </a:custGeom>
          <a:noFill/>
          <a:ln w="1718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68" name="object 61"/>
          <p:cNvSpPr/>
          <p:nvPr/>
        </p:nvSpPr>
        <p:spPr bwMode="auto">
          <a:xfrm>
            <a:off x="4086225" y="4200525"/>
            <a:ext cx="2035175" cy="876300"/>
          </a:xfrm>
          <a:custGeom>
            <a:avLst/>
            <a:gdLst/>
            <a:ahLst/>
            <a:cxnLst>
              <a:cxn ang="0">
                <a:pos x="1871718" y="877055"/>
              </a:cxn>
              <a:cxn ang="0">
                <a:pos x="1914858" y="871253"/>
              </a:cxn>
              <a:cxn ang="0">
                <a:pos x="1953613" y="854879"/>
              </a:cxn>
              <a:cxn ang="0">
                <a:pos x="1986440" y="829481"/>
              </a:cxn>
              <a:cxn ang="0">
                <a:pos x="2011797" y="796610"/>
              </a:cxn>
              <a:cxn ang="0">
                <a:pos x="2028143" y="757812"/>
              </a:cxn>
              <a:cxn ang="0">
                <a:pos x="2033934" y="714637"/>
              </a:cxn>
              <a:cxn ang="0">
                <a:pos x="2033934" y="162383"/>
              </a:cxn>
              <a:cxn ang="0">
                <a:pos x="2028143" y="119199"/>
              </a:cxn>
              <a:cxn ang="0">
                <a:pos x="2011797" y="80404"/>
              </a:cxn>
              <a:cxn ang="0">
                <a:pos x="1986440" y="47543"/>
              </a:cxn>
              <a:cxn ang="0">
                <a:pos x="1953613" y="22159"/>
              </a:cxn>
              <a:cxn ang="0">
                <a:pos x="1914858" y="5797"/>
              </a:cxn>
              <a:cxn ang="0">
                <a:pos x="1871718" y="0"/>
              </a:cxn>
              <a:cxn ang="0">
                <a:pos x="162330" y="0"/>
              </a:cxn>
              <a:cxn ang="0">
                <a:pos x="119181" y="5797"/>
              </a:cxn>
              <a:cxn ang="0">
                <a:pos x="80406" y="22159"/>
              </a:cxn>
              <a:cxn ang="0">
                <a:pos x="47551" y="47543"/>
              </a:cxn>
              <a:cxn ang="0">
                <a:pos x="22166" y="80404"/>
              </a:cxn>
              <a:cxn ang="0">
                <a:pos x="5799" y="119199"/>
              </a:cxn>
              <a:cxn ang="0">
                <a:pos x="0" y="162383"/>
              </a:cxn>
              <a:cxn ang="0">
                <a:pos x="0" y="714637"/>
              </a:cxn>
              <a:cxn ang="0">
                <a:pos x="5799" y="757812"/>
              </a:cxn>
              <a:cxn ang="0">
                <a:pos x="22166" y="796610"/>
              </a:cxn>
              <a:cxn ang="0">
                <a:pos x="47551" y="829481"/>
              </a:cxn>
              <a:cxn ang="0">
                <a:pos x="80406" y="854879"/>
              </a:cxn>
              <a:cxn ang="0">
                <a:pos x="119181" y="871253"/>
              </a:cxn>
              <a:cxn ang="0">
                <a:pos x="162330" y="877055"/>
              </a:cxn>
              <a:cxn ang="0">
                <a:pos x="1871718" y="877055"/>
              </a:cxn>
            </a:cxnLst>
            <a:rect l="0" t="0" r="r" b="b"/>
            <a:pathLst>
              <a:path w="2034539" h="877570">
                <a:moveTo>
                  <a:pt x="1871718" y="877055"/>
                </a:moveTo>
                <a:lnTo>
                  <a:pt x="1914858" y="871253"/>
                </a:lnTo>
                <a:lnTo>
                  <a:pt x="1953613" y="854879"/>
                </a:lnTo>
                <a:lnTo>
                  <a:pt x="1986440" y="829481"/>
                </a:lnTo>
                <a:lnTo>
                  <a:pt x="2011797" y="796610"/>
                </a:lnTo>
                <a:lnTo>
                  <a:pt x="2028143" y="757812"/>
                </a:lnTo>
                <a:lnTo>
                  <a:pt x="2033934" y="714637"/>
                </a:lnTo>
                <a:lnTo>
                  <a:pt x="2033934" y="162383"/>
                </a:lnTo>
                <a:lnTo>
                  <a:pt x="2028143" y="119199"/>
                </a:lnTo>
                <a:lnTo>
                  <a:pt x="2011797" y="80404"/>
                </a:lnTo>
                <a:lnTo>
                  <a:pt x="1986440" y="47543"/>
                </a:lnTo>
                <a:lnTo>
                  <a:pt x="1953613" y="22159"/>
                </a:lnTo>
                <a:lnTo>
                  <a:pt x="1914858" y="5797"/>
                </a:lnTo>
                <a:lnTo>
                  <a:pt x="1871718" y="0"/>
                </a:lnTo>
                <a:lnTo>
                  <a:pt x="162330" y="0"/>
                </a:lnTo>
                <a:lnTo>
                  <a:pt x="119181" y="5797"/>
                </a:lnTo>
                <a:lnTo>
                  <a:pt x="80406" y="22159"/>
                </a:lnTo>
                <a:lnTo>
                  <a:pt x="47551" y="47543"/>
                </a:lnTo>
                <a:lnTo>
                  <a:pt x="22166" y="80404"/>
                </a:lnTo>
                <a:lnTo>
                  <a:pt x="5799" y="119199"/>
                </a:lnTo>
                <a:lnTo>
                  <a:pt x="0" y="162383"/>
                </a:lnTo>
                <a:lnTo>
                  <a:pt x="0" y="714637"/>
                </a:lnTo>
                <a:lnTo>
                  <a:pt x="5799" y="757812"/>
                </a:lnTo>
                <a:lnTo>
                  <a:pt x="22166" y="796610"/>
                </a:lnTo>
                <a:lnTo>
                  <a:pt x="47551" y="829481"/>
                </a:lnTo>
                <a:lnTo>
                  <a:pt x="80406" y="854879"/>
                </a:lnTo>
                <a:lnTo>
                  <a:pt x="119181" y="871253"/>
                </a:lnTo>
                <a:lnTo>
                  <a:pt x="162330" y="877055"/>
                </a:lnTo>
                <a:lnTo>
                  <a:pt x="1871718" y="877055"/>
                </a:lnTo>
                <a:close/>
              </a:path>
            </a:pathLst>
          </a:custGeom>
          <a:noFill/>
          <a:ln w="17186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62" name="object 62"/>
          <p:cNvSpPr txBox="1"/>
          <p:nvPr/>
        </p:nvSpPr>
        <p:spPr>
          <a:xfrm>
            <a:off x="3359150" y="3781425"/>
            <a:ext cx="352425" cy="222250"/>
          </a:xfrm>
          <a:prstGeom prst="rect">
            <a:avLst/>
          </a:prstGeom>
        </p:spPr>
        <p:txBody>
          <a:bodyPr lIns="0" tIns="17145" rIns="0" bIns="0">
            <a:spAutoFit/>
          </a:bodyPr>
          <a:lstStyle/>
          <a:p>
            <a:pPr marL="12700">
              <a:spcBef>
                <a:spcPts val="140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边长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968875" y="3781425"/>
            <a:ext cx="352425" cy="222250"/>
          </a:xfrm>
          <a:prstGeom prst="rect">
            <a:avLst/>
          </a:prstGeom>
        </p:spPr>
        <p:txBody>
          <a:bodyPr lIns="0" tIns="17145" rIns="0" bIns="0">
            <a:spAutoFit/>
          </a:bodyPr>
          <a:lstStyle/>
          <a:p>
            <a:pPr marL="12700">
              <a:spcBef>
                <a:spcPts val="140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直角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3378200" y="5189538"/>
            <a:ext cx="352425" cy="222250"/>
          </a:xfrm>
          <a:prstGeom prst="rect">
            <a:avLst/>
          </a:prstGeom>
        </p:spPr>
        <p:txBody>
          <a:bodyPr lIns="0" tIns="17145" rIns="0" bIns="0">
            <a:spAutoFit/>
          </a:bodyPr>
          <a:lstStyle/>
          <a:p>
            <a:pPr marL="12700">
              <a:spcBef>
                <a:spcPts val="140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边长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4933950" y="5164138"/>
            <a:ext cx="352425" cy="222250"/>
          </a:xfrm>
          <a:prstGeom prst="rect">
            <a:avLst/>
          </a:prstGeom>
        </p:spPr>
        <p:txBody>
          <a:bodyPr lIns="0" tIns="17145" rIns="0" bIns="0">
            <a:spAutoFit/>
          </a:bodyPr>
          <a:lstStyle/>
          <a:p>
            <a:pPr marL="12700">
              <a:spcBef>
                <a:spcPts val="140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直角</a:t>
            </a:r>
          </a:p>
        </p:txBody>
      </p:sp>
      <p:sp>
        <p:nvSpPr>
          <p:cNvPr id="17473" name="object 66"/>
          <p:cNvSpPr/>
          <p:nvPr/>
        </p:nvSpPr>
        <p:spPr bwMode="auto">
          <a:xfrm>
            <a:off x="2138363" y="2654300"/>
            <a:ext cx="5176837" cy="2836863"/>
          </a:xfrm>
          <a:custGeom>
            <a:avLst/>
            <a:gdLst/>
            <a:ahLst/>
            <a:cxnLst>
              <a:cxn ang="0">
                <a:pos x="5013630" y="2837027"/>
              </a:cxn>
              <a:cxn ang="0">
                <a:pos x="5056770" y="2831225"/>
              </a:cxn>
              <a:cxn ang="0">
                <a:pos x="5095524" y="2814850"/>
              </a:cxn>
              <a:cxn ang="0">
                <a:pos x="5128352" y="2789452"/>
              </a:cxn>
              <a:cxn ang="0">
                <a:pos x="5153709" y="2756578"/>
              </a:cxn>
              <a:cxn ang="0">
                <a:pos x="5170054" y="2717777"/>
              </a:cxn>
              <a:cxn ang="0">
                <a:pos x="5175846" y="2674598"/>
              </a:cxn>
              <a:cxn ang="0">
                <a:pos x="5175846" y="162498"/>
              </a:cxn>
              <a:cxn ang="0">
                <a:pos x="5170054" y="119305"/>
              </a:cxn>
              <a:cxn ang="0">
                <a:pos x="5153709" y="80489"/>
              </a:cxn>
              <a:cxn ang="0">
                <a:pos x="5128352" y="47600"/>
              </a:cxn>
              <a:cxn ang="0">
                <a:pos x="5095524" y="22189"/>
              </a:cxn>
              <a:cxn ang="0">
                <a:pos x="5056770" y="5805"/>
              </a:cxn>
              <a:cxn ang="0">
                <a:pos x="5013630" y="0"/>
              </a:cxn>
              <a:cxn ang="0">
                <a:pos x="162249" y="0"/>
              </a:cxn>
              <a:cxn ang="0">
                <a:pos x="119118" y="5805"/>
              </a:cxn>
              <a:cxn ang="0">
                <a:pos x="80360" y="22189"/>
              </a:cxn>
              <a:cxn ang="0">
                <a:pos x="47522" y="47600"/>
              </a:cxn>
              <a:cxn ang="0">
                <a:pos x="22152" y="80489"/>
              </a:cxn>
              <a:cxn ang="0">
                <a:pos x="5796" y="119305"/>
              </a:cxn>
              <a:cxn ang="0">
                <a:pos x="0" y="162498"/>
              </a:cxn>
              <a:cxn ang="0">
                <a:pos x="0" y="2674598"/>
              </a:cxn>
              <a:cxn ang="0">
                <a:pos x="5796" y="2717777"/>
              </a:cxn>
              <a:cxn ang="0">
                <a:pos x="22152" y="2756578"/>
              </a:cxn>
              <a:cxn ang="0">
                <a:pos x="47522" y="2789452"/>
              </a:cxn>
              <a:cxn ang="0">
                <a:pos x="80360" y="2814850"/>
              </a:cxn>
              <a:cxn ang="0">
                <a:pos x="119118" y="2831225"/>
              </a:cxn>
              <a:cxn ang="0">
                <a:pos x="162249" y="2837027"/>
              </a:cxn>
              <a:cxn ang="0">
                <a:pos x="5013630" y="2837027"/>
              </a:cxn>
            </a:cxnLst>
            <a:rect l="0" t="0" r="r" b="b"/>
            <a:pathLst>
              <a:path w="5175884" h="2837179">
                <a:moveTo>
                  <a:pt x="5013630" y="2837027"/>
                </a:moveTo>
                <a:lnTo>
                  <a:pt x="5056770" y="2831225"/>
                </a:lnTo>
                <a:lnTo>
                  <a:pt x="5095524" y="2814850"/>
                </a:lnTo>
                <a:lnTo>
                  <a:pt x="5128352" y="2789452"/>
                </a:lnTo>
                <a:lnTo>
                  <a:pt x="5153709" y="2756578"/>
                </a:lnTo>
                <a:lnTo>
                  <a:pt x="5170054" y="2717777"/>
                </a:lnTo>
                <a:lnTo>
                  <a:pt x="5175846" y="2674598"/>
                </a:lnTo>
                <a:lnTo>
                  <a:pt x="5175846" y="162498"/>
                </a:lnTo>
                <a:lnTo>
                  <a:pt x="5170054" y="119305"/>
                </a:lnTo>
                <a:lnTo>
                  <a:pt x="5153709" y="80489"/>
                </a:lnTo>
                <a:lnTo>
                  <a:pt x="5128352" y="47600"/>
                </a:lnTo>
                <a:lnTo>
                  <a:pt x="5095524" y="22189"/>
                </a:lnTo>
                <a:lnTo>
                  <a:pt x="5056770" y="5805"/>
                </a:lnTo>
                <a:lnTo>
                  <a:pt x="5013630" y="0"/>
                </a:lnTo>
                <a:lnTo>
                  <a:pt x="162249" y="0"/>
                </a:lnTo>
                <a:lnTo>
                  <a:pt x="119118" y="5805"/>
                </a:lnTo>
                <a:lnTo>
                  <a:pt x="80360" y="22189"/>
                </a:lnTo>
                <a:lnTo>
                  <a:pt x="47522" y="47600"/>
                </a:lnTo>
                <a:lnTo>
                  <a:pt x="22152" y="80489"/>
                </a:lnTo>
                <a:lnTo>
                  <a:pt x="5796" y="119305"/>
                </a:lnTo>
                <a:lnTo>
                  <a:pt x="0" y="162498"/>
                </a:lnTo>
                <a:lnTo>
                  <a:pt x="0" y="2674598"/>
                </a:lnTo>
                <a:lnTo>
                  <a:pt x="5796" y="2717777"/>
                </a:lnTo>
                <a:lnTo>
                  <a:pt x="22152" y="2756578"/>
                </a:lnTo>
                <a:lnTo>
                  <a:pt x="47522" y="2789452"/>
                </a:lnTo>
                <a:lnTo>
                  <a:pt x="80360" y="2814850"/>
                </a:lnTo>
                <a:lnTo>
                  <a:pt x="119118" y="2831225"/>
                </a:lnTo>
                <a:lnTo>
                  <a:pt x="162249" y="2837027"/>
                </a:lnTo>
                <a:lnTo>
                  <a:pt x="5013630" y="2837027"/>
                </a:lnTo>
                <a:close/>
              </a:path>
            </a:pathLst>
          </a:custGeom>
          <a:noFill/>
          <a:ln w="17185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74" name="object 67"/>
          <p:cNvSpPr/>
          <p:nvPr/>
        </p:nvSpPr>
        <p:spPr bwMode="auto">
          <a:xfrm>
            <a:off x="7486650" y="2654300"/>
            <a:ext cx="2803525" cy="2836863"/>
          </a:xfrm>
          <a:custGeom>
            <a:avLst/>
            <a:gdLst/>
            <a:ahLst/>
            <a:cxnLst>
              <a:cxn ang="0">
                <a:pos x="2640897" y="2837027"/>
              </a:cxn>
              <a:cxn ang="0">
                <a:pos x="2683997" y="2831225"/>
              </a:cxn>
              <a:cxn ang="0">
                <a:pos x="2722741" y="2814850"/>
              </a:cxn>
              <a:cxn ang="0">
                <a:pos x="2755576" y="2789452"/>
              </a:cxn>
              <a:cxn ang="0">
                <a:pos x="2780951" y="2756578"/>
              </a:cxn>
              <a:cxn ang="0">
                <a:pos x="2797314" y="2717777"/>
              </a:cxn>
              <a:cxn ang="0">
                <a:pos x="2803113" y="2674598"/>
              </a:cxn>
              <a:cxn ang="0">
                <a:pos x="2803113" y="162498"/>
              </a:cxn>
              <a:cxn ang="0">
                <a:pos x="2797314" y="119305"/>
              </a:cxn>
              <a:cxn ang="0">
                <a:pos x="2780951" y="80489"/>
              </a:cxn>
              <a:cxn ang="0">
                <a:pos x="2755576" y="47600"/>
              </a:cxn>
              <a:cxn ang="0">
                <a:pos x="2722741" y="22189"/>
              </a:cxn>
              <a:cxn ang="0">
                <a:pos x="2683997" y="5805"/>
              </a:cxn>
              <a:cxn ang="0">
                <a:pos x="2640897" y="0"/>
              </a:cxn>
              <a:cxn ang="0">
                <a:pos x="162330" y="0"/>
              </a:cxn>
              <a:cxn ang="0">
                <a:pos x="119181" y="5805"/>
              </a:cxn>
              <a:cxn ang="0">
                <a:pos x="80406" y="22189"/>
              </a:cxn>
              <a:cxn ang="0">
                <a:pos x="47551" y="47600"/>
              </a:cxn>
              <a:cxn ang="0">
                <a:pos x="22166" y="80489"/>
              </a:cxn>
              <a:cxn ang="0">
                <a:pos x="5799" y="119305"/>
              </a:cxn>
              <a:cxn ang="0">
                <a:pos x="0" y="162498"/>
              </a:cxn>
              <a:cxn ang="0">
                <a:pos x="0" y="2674598"/>
              </a:cxn>
              <a:cxn ang="0">
                <a:pos x="5799" y="2717777"/>
              </a:cxn>
              <a:cxn ang="0">
                <a:pos x="22166" y="2756578"/>
              </a:cxn>
              <a:cxn ang="0">
                <a:pos x="47551" y="2789452"/>
              </a:cxn>
              <a:cxn ang="0">
                <a:pos x="80406" y="2814850"/>
              </a:cxn>
              <a:cxn ang="0">
                <a:pos x="119181" y="2831225"/>
              </a:cxn>
              <a:cxn ang="0">
                <a:pos x="162330" y="2837027"/>
              </a:cxn>
              <a:cxn ang="0">
                <a:pos x="2640897" y="2837027"/>
              </a:cxn>
            </a:cxnLst>
            <a:rect l="0" t="0" r="r" b="b"/>
            <a:pathLst>
              <a:path w="2803525" h="2837179">
                <a:moveTo>
                  <a:pt x="2640897" y="2837027"/>
                </a:moveTo>
                <a:lnTo>
                  <a:pt x="2683997" y="2831225"/>
                </a:lnTo>
                <a:lnTo>
                  <a:pt x="2722741" y="2814850"/>
                </a:lnTo>
                <a:lnTo>
                  <a:pt x="2755576" y="2789452"/>
                </a:lnTo>
                <a:lnTo>
                  <a:pt x="2780951" y="2756578"/>
                </a:lnTo>
                <a:lnTo>
                  <a:pt x="2797314" y="2717777"/>
                </a:lnTo>
                <a:lnTo>
                  <a:pt x="2803113" y="2674598"/>
                </a:lnTo>
                <a:lnTo>
                  <a:pt x="2803113" y="162498"/>
                </a:lnTo>
                <a:lnTo>
                  <a:pt x="2797314" y="119305"/>
                </a:lnTo>
                <a:lnTo>
                  <a:pt x="2780951" y="80489"/>
                </a:lnTo>
                <a:lnTo>
                  <a:pt x="2755576" y="47600"/>
                </a:lnTo>
                <a:lnTo>
                  <a:pt x="2722741" y="22189"/>
                </a:lnTo>
                <a:lnTo>
                  <a:pt x="2683997" y="5805"/>
                </a:lnTo>
                <a:lnTo>
                  <a:pt x="2640897" y="0"/>
                </a:lnTo>
                <a:lnTo>
                  <a:pt x="162330" y="0"/>
                </a:lnTo>
                <a:lnTo>
                  <a:pt x="119181" y="5805"/>
                </a:lnTo>
                <a:lnTo>
                  <a:pt x="80406" y="22189"/>
                </a:lnTo>
                <a:lnTo>
                  <a:pt x="47551" y="47600"/>
                </a:lnTo>
                <a:lnTo>
                  <a:pt x="22166" y="80489"/>
                </a:lnTo>
                <a:lnTo>
                  <a:pt x="5799" y="119305"/>
                </a:lnTo>
                <a:lnTo>
                  <a:pt x="0" y="162498"/>
                </a:lnTo>
                <a:lnTo>
                  <a:pt x="0" y="2674598"/>
                </a:lnTo>
                <a:lnTo>
                  <a:pt x="5799" y="2717777"/>
                </a:lnTo>
                <a:lnTo>
                  <a:pt x="22166" y="2756578"/>
                </a:lnTo>
                <a:lnTo>
                  <a:pt x="47551" y="2789452"/>
                </a:lnTo>
                <a:lnTo>
                  <a:pt x="80406" y="2814850"/>
                </a:lnTo>
                <a:lnTo>
                  <a:pt x="119181" y="2831225"/>
                </a:lnTo>
                <a:lnTo>
                  <a:pt x="162330" y="2837027"/>
                </a:lnTo>
                <a:lnTo>
                  <a:pt x="2640897" y="2837027"/>
                </a:lnTo>
                <a:close/>
              </a:path>
            </a:pathLst>
          </a:custGeom>
          <a:noFill/>
          <a:ln w="17180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68" name="object 68"/>
          <p:cNvSpPr txBox="1"/>
          <p:nvPr/>
        </p:nvSpPr>
        <p:spPr>
          <a:xfrm>
            <a:off x="3335338" y="5576888"/>
            <a:ext cx="2438400" cy="442912"/>
          </a:xfrm>
          <a:prstGeom prst="rect">
            <a:avLst/>
          </a:prstGeom>
        </p:spPr>
        <p:txBody>
          <a:bodyPr lIns="0" tIns="11430" rIns="0" bIns="0">
            <a:spAutoFit/>
          </a:bodyPr>
          <a:lstStyle/>
          <a:p>
            <a:pPr marL="12700">
              <a:lnSpc>
                <a:spcPct val="110000"/>
              </a:lnSpc>
              <a:spcBef>
                <a:spcPts val="90"/>
              </a:spcBef>
            </a:pPr>
            <a:r>
              <a:rPr lang="zh-CN" altLang="en-US" sz="1200" dirty="0">
                <a:latin typeface="Noto Sans CJK JP Regular"/>
                <a:ea typeface="Noto Sans CJK JP Regular"/>
                <a:cs typeface="Noto Sans CJK JP Regular"/>
              </a:rPr>
              <a:t>特征表示：以严格的概念定义为基 础，建立边长，直角等特征的概念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7731124" y="5527675"/>
            <a:ext cx="2632075" cy="487378"/>
          </a:xfrm>
          <a:prstGeom prst="rect">
            <a:avLst/>
          </a:prstGeom>
        </p:spPr>
        <p:txBody>
          <a:bodyPr wrap="square" lIns="0" tIns="16510" rIns="0" bIns="0">
            <a:spAutoFit/>
          </a:bodyPr>
          <a:lstStyle/>
          <a:p>
            <a:pPr marL="644525" indent="-631825">
              <a:lnSpc>
                <a:spcPct val="112000"/>
              </a:lnSpc>
              <a:spcBef>
                <a:spcPts val="125"/>
              </a:spcBef>
              <a:tabLst>
                <a:tab pos="850900" algn="l"/>
                <a:tab pos="1328420" algn="l"/>
              </a:tabLst>
            </a:pPr>
            <a:r>
              <a:rPr lang="zh-CN" altLang="en-US" sz="1200" dirty="0">
                <a:latin typeface="Noto Sans CJK JP Regular"/>
                <a:ea typeface="Noto Sans CJK JP Regular"/>
                <a:cs typeface="Noto Sans CJK JP Regular"/>
              </a:rPr>
              <a:t>学习</a:t>
            </a:r>
            <a:r>
              <a:rPr lang="en-US" altLang="zh-CN" sz="1200" dirty="0">
                <a:cs typeface="Arial" panose="020B0604020202020204" pitchFamily="34" charset="0"/>
              </a:rPr>
              <a:t>:</a:t>
            </a:r>
            <a:r>
              <a:rPr lang="en-US" altLang="zh-CN" sz="1600" dirty="0">
                <a:latin typeface="Noto Sans CJK JP Regular"/>
                <a:ea typeface="Noto Sans CJK JP Regular"/>
                <a:cs typeface="Noto Sans CJK JP Regular"/>
              </a:rPr>
              <a:t>“</a:t>
            </a:r>
            <a:r>
              <a:rPr lang="en-US" altLang="zh-CN" sz="1600" dirty="0">
                <a:cs typeface="Arial" panose="020B0604020202020204" pitchFamily="34" charset="0"/>
              </a:rPr>
              <a:t>f(		)       </a:t>
            </a:r>
            <a:r>
              <a:rPr lang="zh-CN" altLang="en-US" sz="1200" dirty="0">
                <a:latin typeface="Noto Sans CJK JP Regular"/>
                <a:ea typeface="Noto Sans CJK JP Regular"/>
                <a:cs typeface="Noto Sans CJK JP Regular"/>
              </a:rPr>
              <a:t>是</a:t>
            </a:r>
            <a:r>
              <a:rPr lang="en-US" altLang="zh-CN" sz="1200" dirty="0">
                <a:cs typeface="Arial" panose="020B0604020202020204" pitchFamily="34" charset="0"/>
              </a:rPr>
              <a:t>/</a:t>
            </a:r>
            <a:r>
              <a:rPr lang="zh-CN" altLang="en-US" sz="1200" dirty="0">
                <a:latin typeface="Noto Sans CJK JP Regular"/>
                <a:ea typeface="Noto Sans CJK JP Regular"/>
                <a:cs typeface="Noto Sans CJK JP Regular"/>
              </a:rPr>
              <a:t>否正方形</a:t>
            </a:r>
            <a:r>
              <a:rPr lang="zh-CN" altLang="en-US" sz="1600" dirty="0">
                <a:latin typeface="Noto Sans CJK JP Regular"/>
                <a:ea typeface="Noto Sans CJK JP Regular"/>
                <a:cs typeface="Noto Sans CJK JP Regular"/>
              </a:rPr>
              <a:t>” </a:t>
            </a:r>
            <a:r>
              <a:rPr lang="zh-CN" altLang="en-US" sz="1200" dirty="0">
                <a:latin typeface="Noto Sans CJK JP Regular"/>
                <a:ea typeface="Noto Sans CJK JP Regular"/>
                <a:cs typeface="Noto Sans CJK JP Regular"/>
              </a:rPr>
              <a:t>的一种映射关系</a:t>
            </a:r>
          </a:p>
        </p:txBody>
      </p:sp>
      <p:sp>
        <p:nvSpPr>
          <p:cNvPr id="17477" name="object 70"/>
          <p:cNvSpPr/>
          <p:nvPr/>
        </p:nvSpPr>
        <p:spPr bwMode="auto">
          <a:xfrm>
            <a:off x="8443913" y="5653088"/>
            <a:ext cx="112712" cy="114300"/>
          </a:xfrm>
          <a:custGeom>
            <a:avLst/>
            <a:gdLst/>
            <a:ahLst/>
            <a:cxnLst>
              <a:cxn ang="0">
                <a:pos x="0" y="113694"/>
              </a:cxn>
              <a:cxn ang="0">
                <a:pos x="113577" y="113694"/>
              </a:cxn>
              <a:cxn ang="0">
                <a:pos x="113577" y="0"/>
              </a:cxn>
              <a:cxn ang="0">
                <a:pos x="0" y="0"/>
              </a:cxn>
              <a:cxn ang="0">
                <a:pos x="0" y="113694"/>
              </a:cxn>
            </a:cxnLst>
            <a:rect l="0" t="0" r="r" b="b"/>
            <a:pathLst>
              <a:path w="113665" h="114300">
                <a:moveTo>
                  <a:pt x="0" y="113694"/>
                </a:moveTo>
                <a:lnTo>
                  <a:pt x="113577" y="113694"/>
                </a:lnTo>
                <a:lnTo>
                  <a:pt x="113577" y="0"/>
                </a:lnTo>
                <a:lnTo>
                  <a:pt x="0" y="0"/>
                </a:lnTo>
                <a:lnTo>
                  <a:pt x="0" y="113694"/>
                </a:lnTo>
                <a:close/>
              </a:path>
            </a:pathLst>
          </a:custGeom>
          <a:noFill/>
          <a:ln w="11453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78" name="object 71"/>
          <p:cNvSpPr/>
          <p:nvPr/>
        </p:nvSpPr>
        <p:spPr bwMode="auto">
          <a:xfrm>
            <a:off x="8686800" y="5702300"/>
            <a:ext cx="214313" cy="0"/>
          </a:xfrm>
          <a:custGeom>
            <a:avLst/>
            <a:gdLst/>
            <a:ahLst/>
            <a:cxnLst>
              <a:cxn ang="0">
                <a:pos x="21373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13995">
                <a:moveTo>
                  <a:pt x="213730" y="0"/>
                </a:moveTo>
                <a:lnTo>
                  <a:pt x="0" y="0"/>
                </a:lnTo>
              </a:path>
            </a:pathLst>
          </a:custGeom>
          <a:noFill/>
          <a:ln w="11459">
            <a:solidFill>
              <a:srgbClr val="40404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79" name="object 72"/>
          <p:cNvSpPr/>
          <p:nvPr/>
        </p:nvSpPr>
        <p:spPr bwMode="auto">
          <a:xfrm>
            <a:off x="8890000" y="5662613"/>
            <a:ext cx="122238" cy="80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0676"/>
              </a:cxn>
              <a:cxn ang="0">
                <a:pos x="120888" y="40338"/>
              </a:cxn>
              <a:cxn ang="0">
                <a:pos x="0" y="0"/>
              </a:cxn>
            </a:cxnLst>
            <a:rect l="0" t="0" r="r" b="b"/>
            <a:pathLst>
              <a:path w="121284" h="81279">
                <a:moveTo>
                  <a:pt x="0" y="0"/>
                </a:moveTo>
                <a:lnTo>
                  <a:pt x="0" y="80676"/>
                </a:lnTo>
                <a:lnTo>
                  <a:pt x="120888" y="40338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3" name="object 73"/>
          <p:cNvSpPr txBox="1"/>
          <p:nvPr/>
        </p:nvSpPr>
        <p:spPr>
          <a:xfrm>
            <a:off x="2443163" y="1808163"/>
            <a:ext cx="2592387" cy="492122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285750" indent="-274955">
              <a:lnSpc>
                <a:spcPct val="115000"/>
              </a:lnSpc>
              <a:spcBef>
                <a:spcPts val="100"/>
              </a:spcBef>
            </a:pP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左脑：掌管语言、意念、逻辑等 对应</a:t>
            </a:r>
            <a:r>
              <a:rPr lang="zh-CN" altLang="en-US" sz="14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逻辑思维</a:t>
            </a: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，理性方法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7731125" y="1808163"/>
            <a:ext cx="2408238" cy="492122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95580" indent="-182880">
              <a:lnSpc>
                <a:spcPct val="115000"/>
              </a:lnSpc>
              <a:spcBef>
                <a:spcPts val="100"/>
              </a:spcBef>
            </a:pP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右脑：掌管形象思维和情感等 对应</a:t>
            </a:r>
            <a:r>
              <a:rPr lang="zh-CN" altLang="en-US" sz="14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形象思维</a:t>
            </a: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，感性方法</a:t>
            </a:r>
          </a:p>
        </p:txBody>
      </p:sp>
      <p:sp>
        <p:nvSpPr>
          <p:cNvPr id="17482" name="object 75"/>
          <p:cNvSpPr/>
          <p:nvPr/>
        </p:nvSpPr>
        <p:spPr bwMode="auto">
          <a:xfrm>
            <a:off x="4297363" y="1720850"/>
            <a:ext cx="1797050" cy="877888"/>
          </a:xfrm>
          <a:custGeom>
            <a:avLst/>
            <a:gdLst/>
            <a:ahLst/>
            <a:cxnLst>
              <a:cxn ang="0">
                <a:pos x="0" y="877353"/>
              </a:cxn>
              <a:cxn ang="0">
                <a:pos x="1797536" y="0"/>
              </a:cxn>
              <a:cxn ang="0">
                <a:pos x="1797536" y="0"/>
              </a:cxn>
            </a:cxnLst>
            <a:rect l="0" t="0" r="r" b="b"/>
            <a:pathLst>
              <a:path w="1797685" h="877569">
                <a:moveTo>
                  <a:pt x="0" y="877353"/>
                </a:moveTo>
                <a:lnTo>
                  <a:pt x="1797536" y="0"/>
                </a:lnTo>
              </a:path>
            </a:pathLst>
          </a:custGeom>
          <a:noFill/>
          <a:ln w="17186">
            <a:solidFill>
              <a:srgbClr val="404040"/>
            </a:solidFill>
            <a:prstDash val="lgDash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83" name="object 76"/>
          <p:cNvSpPr/>
          <p:nvPr/>
        </p:nvSpPr>
        <p:spPr bwMode="auto">
          <a:xfrm>
            <a:off x="4183063" y="2552700"/>
            <a:ext cx="144462" cy="101600"/>
          </a:xfrm>
          <a:custGeom>
            <a:avLst/>
            <a:gdLst/>
            <a:ahLst/>
            <a:cxnLst>
              <a:cxn ang="0">
                <a:pos x="103946" y="0"/>
              </a:cxn>
              <a:cxn ang="0">
                <a:pos x="0" y="101876"/>
              </a:cxn>
              <a:cxn ang="0">
                <a:pos x="144242" y="82738"/>
              </a:cxn>
              <a:cxn ang="0">
                <a:pos x="103946" y="0"/>
              </a:cxn>
            </a:cxnLst>
            <a:rect l="0" t="0" r="r" b="b"/>
            <a:pathLst>
              <a:path w="144779" h="102235">
                <a:moveTo>
                  <a:pt x="103946" y="0"/>
                </a:moveTo>
                <a:lnTo>
                  <a:pt x="0" y="101876"/>
                </a:lnTo>
                <a:lnTo>
                  <a:pt x="144242" y="82738"/>
                </a:lnTo>
                <a:lnTo>
                  <a:pt x="103946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84" name="object 77"/>
          <p:cNvSpPr/>
          <p:nvPr/>
        </p:nvSpPr>
        <p:spPr bwMode="auto">
          <a:xfrm>
            <a:off x="6438900" y="1743075"/>
            <a:ext cx="2138363" cy="863600"/>
          </a:xfrm>
          <a:custGeom>
            <a:avLst/>
            <a:gdLst/>
            <a:ahLst/>
            <a:cxnLst>
              <a:cxn ang="0">
                <a:pos x="2137880" y="862914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138045" h="862964">
                <a:moveTo>
                  <a:pt x="2137880" y="862914"/>
                </a:moveTo>
                <a:lnTo>
                  <a:pt x="0" y="0"/>
                </a:lnTo>
              </a:path>
            </a:pathLst>
          </a:custGeom>
          <a:noFill/>
          <a:ln w="17187">
            <a:solidFill>
              <a:srgbClr val="404040"/>
            </a:solidFill>
            <a:prstDash val="lgDash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85" name="object 78"/>
          <p:cNvSpPr/>
          <p:nvPr/>
        </p:nvSpPr>
        <p:spPr bwMode="auto">
          <a:xfrm>
            <a:off x="8548688" y="2559050"/>
            <a:ext cx="146050" cy="95250"/>
          </a:xfrm>
          <a:custGeom>
            <a:avLst/>
            <a:gdLst/>
            <a:ahLst/>
            <a:cxnLst>
              <a:cxn ang="0">
                <a:pos x="34343" y="0"/>
              </a:cxn>
              <a:cxn ang="0">
                <a:pos x="0" y="85374"/>
              </a:cxn>
              <a:cxn ang="0">
                <a:pos x="145158" y="94313"/>
              </a:cxn>
              <a:cxn ang="0">
                <a:pos x="34343" y="0"/>
              </a:cxn>
            </a:cxnLst>
            <a:rect l="0" t="0" r="r" b="b"/>
            <a:pathLst>
              <a:path w="145415" h="94614">
                <a:moveTo>
                  <a:pt x="34343" y="0"/>
                </a:moveTo>
                <a:lnTo>
                  <a:pt x="0" y="85374"/>
                </a:lnTo>
                <a:lnTo>
                  <a:pt x="145158" y="94313"/>
                </a:lnTo>
                <a:lnTo>
                  <a:pt x="34343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9" name="object 79"/>
          <p:cNvSpPr txBox="1"/>
          <p:nvPr/>
        </p:nvSpPr>
        <p:spPr>
          <a:xfrm>
            <a:off x="2616200" y="6142038"/>
            <a:ext cx="6656388" cy="3000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认识正方形的感性和理性方法：（</a:t>
            </a: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a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）理性方法，（</a:t>
            </a: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b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）感性方法。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object 2"/>
          <p:cNvSpPr>
            <a:spLocks noGrp="1"/>
          </p:cNvSpPr>
          <p:nvPr>
            <p:ph type="title"/>
          </p:nvPr>
        </p:nvSpPr>
        <p:spPr>
          <a:xfrm>
            <a:off x="1976755" y="113030"/>
            <a:ext cx="1880235" cy="488950"/>
          </a:xfrm>
        </p:spPr>
        <p:txBody>
          <a:bodyPr wrap="square" tIns="12700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情感感知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8434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35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36" name="object 5"/>
          <p:cNvSpPr/>
          <p:nvPr/>
        </p:nvSpPr>
        <p:spPr bwMode="auto">
          <a:xfrm>
            <a:off x="1370013" y="1228725"/>
            <a:ext cx="4883150" cy="4883150"/>
          </a:xfrm>
          <a:custGeom>
            <a:avLst/>
            <a:gdLst/>
            <a:ahLst/>
            <a:cxnLst>
              <a:cxn ang="0">
                <a:pos x="11442" y="2203222"/>
              </a:cxn>
              <a:cxn ang="0">
                <a:pos x="54353" y="1926461"/>
              </a:cxn>
              <a:cxn ang="0">
                <a:pos x="127367" y="1660869"/>
              </a:cxn>
              <a:cxn ang="0">
                <a:pos x="228653" y="1408279"/>
              </a:cxn>
              <a:cxn ang="0">
                <a:pos x="356378" y="1170521"/>
              </a:cxn>
              <a:cxn ang="0">
                <a:pos x="508711" y="949428"/>
              </a:cxn>
              <a:cxn ang="0">
                <a:pos x="683819" y="746833"/>
              </a:cxn>
              <a:cxn ang="0">
                <a:pos x="879870" y="564566"/>
              </a:cxn>
              <a:cxn ang="0">
                <a:pos x="1095033" y="404460"/>
              </a:cxn>
              <a:cxn ang="0">
                <a:pos x="1327476" y="268347"/>
              </a:cxn>
              <a:cxn ang="0">
                <a:pos x="1575366" y="158059"/>
              </a:cxn>
              <a:cxn ang="0">
                <a:pos x="1836871" y="75427"/>
              </a:cxn>
              <a:cxn ang="0">
                <a:pos x="2110161" y="22285"/>
              </a:cxn>
              <a:cxn ang="0">
                <a:pos x="2393402" y="463"/>
              </a:cxn>
              <a:cxn ang="0">
                <a:pos x="2679336" y="11440"/>
              </a:cxn>
              <a:cxn ang="0">
                <a:pos x="2956146" y="54346"/>
              </a:cxn>
              <a:cxn ang="0">
                <a:pos x="3221783" y="127351"/>
              </a:cxn>
              <a:cxn ang="0">
                <a:pos x="3474415" y="228624"/>
              </a:cxn>
              <a:cxn ang="0">
                <a:pos x="3712211" y="356333"/>
              </a:cxn>
              <a:cxn ang="0">
                <a:pos x="3933337" y="508644"/>
              </a:cxn>
              <a:cxn ang="0">
                <a:pos x="4135963" y="683728"/>
              </a:cxn>
              <a:cxn ang="0">
                <a:pos x="4318255" y="879751"/>
              </a:cxn>
              <a:cxn ang="0">
                <a:pos x="4478383" y="1094881"/>
              </a:cxn>
              <a:cxn ang="0">
                <a:pos x="4614514" y="1327288"/>
              </a:cxn>
              <a:cxn ang="0">
                <a:pos x="4724817" y="1575138"/>
              </a:cxn>
              <a:cxn ang="0">
                <a:pos x="4807459" y="1836599"/>
              </a:cxn>
              <a:cxn ang="0">
                <a:pos x="4860608" y="2109841"/>
              </a:cxn>
              <a:cxn ang="0">
                <a:pos x="4882432" y="2393030"/>
              </a:cxn>
              <a:cxn ang="0">
                <a:pos x="4871453" y="2678911"/>
              </a:cxn>
              <a:cxn ang="0">
                <a:pos x="4828542" y="2955672"/>
              </a:cxn>
              <a:cxn ang="0">
                <a:pos x="4755528" y="3221264"/>
              </a:cxn>
              <a:cxn ang="0">
                <a:pos x="4654242" y="3473854"/>
              </a:cxn>
              <a:cxn ang="0">
                <a:pos x="4526517" y="3711612"/>
              </a:cxn>
              <a:cxn ang="0">
                <a:pos x="4374184" y="3932705"/>
              </a:cxn>
              <a:cxn ang="0">
                <a:pos x="4199076" y="4135300"/>
              </a:cxn>
              <a:cxn ang="0">
                <a:pos x="4003025" y="4317567"/>
              </a:cxn>
              <a:cxn ang="0">
                <a:pos x="3787862" y="4477673"/>
              </a:cxn>
              <a:cxn ang="0">
                <a:pos x="3555419" y="4613786"/>
              </a:cxn>
              <a:cxn ang="0">
                <a:pos x="3307529" y="4724074"/>
              </a:cxn>
              <a:cxn ang="0">
                <a:pos x="3046024" y="4806706"/>
              </a:cxn>
              <a:cxn ang="0">
                <a:pos x="2772734" y="4859848"/>
              </a:cxn>
              <a:cxn ang="0">
                <a:pos x="2489493" y="4881670"/>
              </a:cxn>
              <a:cxn ang="0">
                <a:pos x="2203559" y="4870693"/>
              </a:cxn>
              <a:cxn ang="0">
                <a:pos x="1926749" y="4827787"/>
              </a:cxn>
              <a:cxn ang="0">
                <a:pos x="1661112" y="4754782"/>
              </a:cxn>
              <a:cxn ang="0">
                <a:pos x="1408480" y="4653509"/>
              </a:cxn>
              <a:cxn ang="0">
                <a:pos x="1170684" y="4525800"/>
              </a:cxn>
              <a:cxn ang="0">
                <a:pos x="949558" y="4373489"/>
              </a:cxn>
              <a:cxn ang="0">
                <a:pos x="746932" y="4198405"/>
              </a:cxn>
              <a:cxn ang="0">
                <a:pos x="564640" y="4002382"/>
              </a:cxn>
              <a:cxn ang="0">
                <a:pos x="404512" y="3787252"/>
              </a:cxn>
              <a:cxn ang="0">
                <a:pos x="268381" y="3554845"/>
              </a:cxn>
              <a:cxn ang="0">
                <a:pos x="158078" y="3306995"/>
              </a:cxn>
              <a:cxn ang="0">
                <a:pos x="75436" y="3045534"/>
              </a:cxn>
              <a:cxn ang="0">
                <a:pos x="22287" y="2772292"/>
              </a:cxn>
              <a:cxn ang="0">
                <a:pos x="463" y="2489103"/>
              </a:cxn>
            </a:cxnLst>
            <a:rect l="0" t="0" r="r" b="b"/>
            <a:pathLst>
              <a:path w="4883150" h="4882515">
                <a:moveTo>
                  <a:pt x="0" y="2441067"/>
                </a:moveTo>
                <a:lnTo>
                  <a:pt x="463" y="2393030"/>
                </a:lnTo>
                <a:lnTo>
                  <a:pt x="1847" y="2345219"/>
                </a:lnTo>
                <a:lnTo>
                  <a:pt x="4144" y="2297641"/>
                </a:lnTo>
                <a:lnTo>
                  <a:pt x="7345" y="2250306"/>
                </a:lnTo>
                <a:lnTo>
                  <a:pt x="11442" y="2203222"/>
                </a:lnTo>
                <a:lnTo>
                  <a:pt x="16425" y="2156397"/>
                </a:lnTo>
                <a:lnTo>
                  <a:pt x="22287" y="2109841"/>
                </a:lnTo>
                <a:lnTo>
                  <a:pt x="29020" y="2063560"/>
                </a:lnTo>
                <a:lnTo>
                  <a:pt x="36614" y="2017564"/>
                </a:lnTo>
                <a:lnTo>
                  <a:pt x="45061" y="1971862"/>
                </a:lnTo>
                <a:lnTo>
                  <a:pt x="54353" y="1926461"/>
                </a:lnTo>
                <a:lnTo>
                  <a:pt x="64481" y="1881371"/>
                </a:lnTo>
                <a:lnTo>
                  <a:pt x="75436" y="1836599"/>
                </a:lnTo>
                <a:lnTo>
                  <a:pt x="87211" y="1792155"/>
                </a:lnTo>
                <a:lnTo>
                  <a:pt x="99797" y="1748046"/>
                </a:lnTo>
                <a:lnTo>
                  <a:pt x="113185" y="1704281"/>
                </a:lnTo>
                <a:lnTo>
                  <a:pt x="127367" y="1660869"/>
                </a:lnTo>
                <a:lnTo>
                  <a:pt x="142334" y="1617819"/>
                </a:lnTo>
                <a:lnTo>
                  <a:pt x="158078" y="1575138"/>
                </a:lnTo>
                <a:lnTo>
                  <a:pt x="174591" y="1532834"/>
                </a:lnTo>
                <a:lnTo>
                  <a:pt x="191863" y="1490918"/>
                </a:lnTo>
                <a:lnTo>
                  <a:pt x="209886" y="1449397"/>
                </a:lnTo>
                <a:lnTo>
                  <a:pt x="228653" y="1408279"/>
                </a:lnTo>
                <a:lnTo>
                  <a:pt x="248154" y="1367573"/>
                </a:lnTo>
                <a:lnTo>
                  <a:pt x="268381" y="1327288"/>
                </a:lnTo>
                <a:lnTo>
                  <a:pt x="289325" y="1287431"/>
                </a:lnTo>
                <a:lnTo>
                  <a:pt x="310978" y="1248012"/>
                </a:lnTo>
                <a:lnTo>
                  <a:pt x="333332" y="1209040"/>
                </a:lnTo>
                <a:lnTo>
                  <a:pt x="356378" y="1170521"/>
                </a:lnTo>
                <a:lnTo>
                  <a:pt x="380107" y="1132465"/>
                </a:lnTo>
                <a:lnTo>
                  <a:pt x="404512" y="1094881"/>
                </a:lnTo>
                <a:lnTo>
                  <a:pt x="429583" y="1057777"/>
                </a:lnTo>
                <a:lnTo>
                  <a:pt x="455312" y="1021161"/>
                </a:lnTo>
                <a:lnTo>
                  <a:pt x="481691" y="985042"/>
                </a:lnTo>
                <a:lnTo>
                  <a:pt x="508711" y="949428"/>
                </a:lnTo>
                <a:lnTo>
                  <a:pt x="536363" y="914328"/>
                </a:lnTo>
                <a:lnTo>
                  <a:pt x="564640" y="879751"/>
                </a:lnTo>
                <a:lnTo>
                  <a:pt x="593532" y="845704"/>
                </a:lnTo>
                <a:lnTo>
                  <a:pt x="623032" y="812196"/>
                </a:lnTo>
                <a:lnTo>
                  <a:pt x="653130" y="779236"/>
                </a:lnTo>
                <a:lnTo>
                  <a:pt x="683819" y="746833"/>
                </a:lnTo>
                <a:lnTo>
                  <a:pt x="715089" y="714994"/>
                </a:lnTo>
                <a:lnTo>
                  <a:pt x="746932" y="683728"/>
                </a:lnTo>
                <a:lnTo>
                  <a:pt x="779341" y="653044"/>
                </a:lnTo>
                <a:lnTo>
                  <a:pt x="812306" y="622950"/>
                </a:lnTo>
                <a:lnTo>
                  <a:pt x="845818" y="593454"/>
                </a:lnTo>
                <a:lnTo>
                  <a:pt x="879870" y="564566"/>
                </a:lnTo>
                <a:lnTo>
                  <a:pt x="914453" y="536293"/>
                </a:lnTo>
                <a:lnTo>
                  <a:pt x="949558" y="508644"/>
                </a:lnTo>
                <a:lnTo>
                  <a:pt x="985177" y="481628"/>
                </a:lnTo>
                <a:lnTo>
                  <a:pt x="1021302" y="455253"/>
                </a:lnTo>
                <a:lnTo>
                  <a:pt x="1057923" y="429528"/>
                </a:lnTo>
                <a:lnTo>
                  <a:pt x="1095033" y="404460"/>
                </a:lnTo>
                <a:lnTo>
                  <a:pt x="1132623" y="380059"/>
                </a:lnTo>
                <a:lnTo>
                  <a:pt x="1170684" y="356333"/>
                </a:lnTo>
                <a:lnTo>
                  <a:pt x="1209209" y="333290"/>
                </a:lnTo>
                <a:lnTo>
                  <a:pt x="1248188" y="310939"/>
                </a:lnTo>
                <a:lnTo>
                  <a:pt x="1287613" y="289289"/>
                </a:lnTo>
                <a:lnTo>
                  <a:pt x="1327476" y="268347"/>
                </a:lnTo>
                <a:lnTo>
                  <a:pt x="1367767" y="248123"/>
                </a:lnTo>
                <a:lnTo>
                  <a:pt x="1408480" y="228624"/>
                </a:lnTo>
                <a:lnTo>
                  <a:pt x="1449604" y="209860"/>
                </a:lnTo>
                <a:lnTo>
                  <a:pt x="1491132" y="191839"/>
                </a:lnTo>
                <a:lnTo>
                  <a:pt x="1533056" y="174569"/>
                </a:lnTo>
                <a:lnTo>
                  <a:pt x="1575366" y="158059"/>
                </a:lnTo>
                <a:lnTo>
                  <a:pt x="1618054" y="142317"/>
                </a:lnTo>
                <a:lnTo>
                  <a:pt x="1661112" y="127351"/>
                </a:lnTo>
                <a:lnTo>
                  <a:pt x="1704531" y="113171"/>
                </a:lnTo>
                <a:lnTo>
                  <a:pt x="1748303" y="99785"/>
                </a:lnTo>
                <a:lnTo>
                  <a:pt x="1792419" y="87201"/>
                </a:lnTo>
                <a:lnTo>
                  <a:pt x="1836871" y="75427"/>
                </a:lnTo>
                <a:lnTo>
                  <a:pt x="1881651" y="64473"/>
                </a:lnTo>
                <a:lnTo>
                  <a:pt x="1926749" y="54346"/>
                </a:lnTo>
                <a:lnTo>
                  <a:pt x="1972158" y="45055"/>
                </a:lnTo>
                <a:lnTo>
                  <a:pt x="2017868" y="36609"/>
                </a:lnTo>
                <a:lnTo>
                  <a:pt x="2063872" y="29016"/>
                </a:lnTo>
                <a:lnTo>
                  <a:pt x="2110161" y="22285"/>
                </a:lnTo>
                <a:lnTo>
                  <a:pt x="2156726" y="16423"/>
                </a:lnTo>
                <a:lnTo>
                  <a:pt x="2203559" y="11440"/>
                </a:lnTo>
                <a:lnTo>
                  <a:pt x="2250652" y="7344"/>
                </a:lnTo>
                <a:lnTo>
                  <a:pt x="2297995" y="4144"/>
                </a:lnTo>
                <a:lnTo>
                  <a:pt x="2345582" y="1847"/>
                </a:lnTo>
                <a:lnTo>
                  <a:pt x="2393402" y="463"/>
                </a:lnTo>
                <a:lnTo>
                  <a:pt x="2441447" y="0"/>
                </a:lnTo>
                <a:lnTo>
                  <a:pt x="2489493" y="463"/>
                </a:lnTo>
                <a:lnTo>
                  <a:pt x="2537313" y="1847"/>
                </a:lnTo>
                <a:lnTo>
                  <a:pt x="2584900" y="4144"/>
                </a:lnTo>
                <a:lnTo>
                  <a:pt x="2632243" y="7344"/>
                </a:lnTo>
                <a:lnTo>
                  <a:pt x="2679336" y="11440"/>
                </a:lnTo>
                <a:lnTo>
                  <a:pt x="2726169" y="16423"/>
                </a:lnTo>
                <a:lnTo>
                  <a:pt x="2772734" y="22285"/>
                </a:lnTo>
                <a:lnTo>
                  <a:pt x="2819023" y="29016"/>
                </a:lnTo>
                <a:lnTo>
                  <a:pt x="2865027" y="36609"/>
                </a:lnTo>
                <a:lnTo>
                  <a:pt x="2910737" y="45055"/>
                </a:lnTo>
                <a:lnTo>
                  <a:pt x="2956146" y="54346"/>
                </a:lnTo>
                <a:lnTo>
                  <a:pt x="3001244" y="64473"/>
                </a:lnTo>
                <a:lnTo>
                  <a:pt x="3046024" y="75427"/>
                </a:lnTo>
                <a:lnTo>
                  <a:pt x="3090476" y="87201"/>
                </a:lnTo>
                <a:lnTo>
                  <a:pt x="3134592" y="99785"/>
                </a:lnTo>
                <a:lnTo>
                  <a:pt x="3178364" y="113171"/>
                </a:lnTo>
                <a:lnTo>
                  <a:pt x="3221783" y="127351"/>
                </a:lnTo>
                <a:lnTo>
                  <a:pt x="3264841" y="142317"/>
                </a:lnTo>
                <a:lnTo>
                  <a:pt x="3307529" y="158059"/>
                </a:lnTo>
                <a:lnTo>
                  <a:pt x="3349839" y="174569"/>
                </a:lnTo>
                <a:lnTo>
                  <a:pt x="3391763" y="191839"/>
                </a:lnTo>
                <a:lnTo>
                  <a:pt x="3433291" y="209860"/>
                </a:lnTo>
                <a:lnTo>
                  <a:pt x="3474415" y="228624"/>
                </a:lnTo>
                <a:lnTo>
                  <a:pt x="3515128" y="248123"/>
                </a:lnTo>
                <a:lnTo>
                  <a:pt x="3555419" y="268347"/>
                </a:lnTo>
                <a:lnTo>
                  <a:pt x="3595282" y="289289"/>
                </a:lnTo>
                <a:lnTo>
                  <a:pt x="3634707" y="310939"/>
                </a:lnTo>
                <a:lnTo>
                  <a:pt x="3673686" y="333290"/>
                </a:lnTo>
                <a:lnTo>
                  <a:pt x="3712211" y="356333"/>
                </a:lnTo>
                <a:lnTo>
                  <a:pt x="3750272" y="380059"/>
                </a:lnTo>
                <a:lnTo>
                  <a:pt x="3787862" y="404460"/>
                </a:lnTo>
                <a:lnTo>
                  <a:pt x="3824972" y="429528"/>
                </a:lnTo>
                <a:lnTo>
                  <a:pt x="3861593" y="455253"/>
                </a:lnTo>
                <a:lnTo>
                  <a:pt x="3897718" y="481628"/>
                </a:lnTo>
                <a:lnTo>
                  <a:pt x="3933337" y="508644"/>
                </a:lnTo>
                <a:lnTo>
                  <a:pt x="3968442" y="536293"/>
                </a:lnTo>
                <a:lnTo>
                  <a:pt x="4003025" y="564566"/>
                </a:lnTo>
                <a:lnTo>
                  <a:pt x="4037077" y="593454"/>
                </a:lnTo>
                <a:lnTo>
                  <a:pt x="4070589" y="622950"/>
                </a:lnTo>
                <a:lnTo>
                  <a:pt x="4103554" y="653044"/>
                </a:lnTo>
                <a:lnTo>
                  <a:pt x="4135963" y="683728"/>
                </a:lnTo>
                <a:lnTo>
                  <a:pt x="4167806" y="714994"/>
                </a:lnTo>
                <a:lnTo>
                  <a:pt x="4199076" y="746833"/>
                </a:lnTo>
                <a:lnTo>
                  <a:pt x="4229765" y="779236"/>
                </a:lnTo>
                <a:lnTo>
                  <a:pt x="4259863" y="812196"/>
                </a:lnTo>
                <a:lnTo>
                  <a:pt x="4289363" y="845704"/>
                </a:lnTo>
                <a:lnTo>
                  <a:pt x="4318255" y="879751"/>
                </a:lnTo>
                <a:lnTo>
                  <a:pt x="4346532" y="914328"/>
                </a:lnTo>
                <a:lnTo>
                  <a:pt x="4374184" y="949428"/>
                </a:lnTo>
                <a:lnTo>
                  <a:pt x="4401204" y="985042"/>
                </a:lnTo>
                <a:lnTo>
                  <a:pt x="4427583" y="1021161"/>
                </a:lnTo>
                <a:lnTo>
                  <a:pt x="4453312" y="1057777"/>
                </a:lnTo>
                <a:lnTo>
                  <a:pt x="4478383" y="1094881"/>
                </a:lnTo>
                <a:lnTo>
                  <a:pt x="4502788" y="1132465"/>
                </a:lnTo>
                <a:lnTo>
                  <a:pt x="4526517" y="1170521"/>
                </a:lnTo>
                <a:lnTo>
                  <a:pt x="4549563" y="1209039"/>
                </a:lnTo>
                <a:lnTo>
                  <a:pt x="4571917" y="1248012"/>
                </a:lnTo>
                <a:lnTo>
                  <a:pt x="4593570" y="1287431"/>
                </a:lnTo>
                <a:lnTo>
                  <a:pt x="4614514" y="1327288"/>
                </a:lnTo>
                <a:lnTo>
                  <a:pt x="4634741" y="1367573"/>
                </a:lnTo>
                <a:lnTo>
                  <a:pt x="4654242" y="1408279"/>
                </a:lnTo>
                <a:lnTo>
                  <a:pt x="4673009" y="1449397"/>
                </a:lnTo>
                <a:lnTo>
                  <a:pt x="4691032" y="1490918"/>
                </a:lnTo>
                <a:lnTo>
                  <a:pt x="4708304" y="1532834"/>
                </a:lnTo>
                <a:lnTo>
                  <a:pt x="4724817" y="1575138"/>
                </a:lnTo>
                <a:lnTo>
                  <a:pt x="4740561" y="1617819"/>
                </a:lnTo>
                <a:lnTo>
                  <a:pt x="4755528" y="1660869"/>
                </a:lnTo>
                <a:lnTo>
                  <a:pt x="4769710" y="1704281"/>
                </a:lnTo>
                <a:lnTo>
                  <a:pt x="4783098" y="1748046"/>
                </a:lnTo>
                <a:lnTo>
                  <a:pt x="4795684" y="1792155"/>
                </a:lnTo>
                <a:lnTo>
                  <a:pt x="4807459" y="1836599"/>
                </a:lnTo>
                <a:lnTo>
                  <a:pt x="4818414" y="1881371"/>
                </a:lnTo>
                <a:lnTo>
                  <a:pt x="4828542" y="1926461"/>
                </a:lnTo>
                <a:lnTo>
                  <a:pt x="4837834" y="1971862"/>
                </a:lnTo>
                <a:lnTo>
                  <a:pt x="4846281" y="2017564"/>
                </a:lnTo>
                <a:lnTo>
                  <a:pt x="4853875" y="2063560"/>
                </a:lnTo>
                <a:lnTo>
                  <a:pt x="4860608" y="2109841"/>
                </a:lnTo>
                <a:lnTo>
                  <a:pt x="4866470" y="2156397"/>
                </a:lnTo>
                <a:lnTo>
                  <a:pt x="4871453" y="2203222"/>
                </a:lnTo>
                <a:lnTo>
                  <a:pt x="4875550" y="2250306"/>
                </a:lnTo>
                <a:lnTo>
                  <a:pt x="4878751" y="2297641"/>
                </a:lnTo>
                <a:lnTo>
                  <a:pt x="4881048" y="2345219"/>
                </a:lnTo>
                <a:lnTo>
                  <a:pt x="4882432" y="2393030"/>
                </a:lnTo>
                <a:lnTo>
                  <a:pt x="4882896" y="2441067"/>
                </a:lnTo>
                <a:lnTo>
                  <a:pt x="4882432" y="2489103"/>
                </a:lnTo>
                <a:lnTo>
                  <a:pt x="4881048" y="2536914"/>
                </a:lnTo>
                <a:lnTo>
                  <a:pt x="4878751" y="2584492"/>
                </a:lnTo>
                <a:lnTo>
                  <a:pt x="4875550" y="2631827"/>
                </a:lnTo>
                <a:lnTo>
                  <a:pt x="4871453" y="2678911"/>
                </a:lnTo>
                <a:lnTo>
                  <a:pt x="4866470" y="2725736"/>
                </a:lnTo>
                <a:lnTo>
                  <a:pt x="4860608" y="2772292"/>
                </a:lnTo>
                <a:lnTo>
                  <a:pt x="4853875" y="2818573"/>
                </a:lnTo>
                <a:lnTo>
                  <a:pt x="4846281" y="2864569"/>
                </a:lnTo>
                <a:lnTo>
                  <a:pt x="4837834" y="2910271"/>
                </a:lnTo>
                <a:lnTo>
                  <a:pt x="4828542" y="2955672"/>
                </a:lnTo>
                <a:lnTo>
                  <a:pt x="4818414" y="3000762"/>
                </a:lnTo>
                <a:lnTo>
                  <a:pt x="4807459" y="3045534"/>
                </a:lnTo>
                <a:lnTo>
                  <a:pt x="4795684" y="3089978"/>
                </a:lnTo>
                <a:lnTo>
                  <a:pt x="4783098" y="3134087"/>
                </a:lnTo>
                <a:lnTo>
                  <a:pt x="4769710" y="3177852"/>
                </a:lnTo>
                <a:lnTo>
                  <a:pt x="4755528" y="3221264"/>
                </a:lnTo>
                <a:lnTo>
                  <a:pt x="4740561" y="3264314"/>
                </a:lnTo>
                <a:lnTo>
                  <a:pt x="4724817" y="3306995"/>
                </a:lnTo>
                <a:lnTo>
                  <a:pt x="4708304" y="3349299"/>
                </a:lnTo>
                <a:lnTo>
                  <a:pt x="4691032" y="3391215"/>
                </a:lnTo>
                <a:lnTo>
                  <a:pt x="4673009" y="3432736"/>
                </a:lnTo>
                <a:lnTo>
                  <a:pt x="4654242" y="3473854"/>
                </a:lnTo>
                <a:lnTo>
                  <a:pt x="4634741" y="3514560"/>
                </a:lnTo>
                <a:lnTo>
                  <a:pt x="4614514" y="3554845"/>
                </a:lnTo>
                <a:lnTo>
                  <a:pt x="4593570" y="3594702"/>
                </a:lnTo>
                <a:lnTo>
                  <a:pt x="4571917" y="3634121"/>
                </a:lnTo>
                <a:lnTo>
                  <a:pt x="4549563" y="3673094"/>
                </a:lnTo>
                <a:lnTo>
                  <a:pt x="4526517" y="3711612"/>
                </a:lnTo>
                <a:lnTo>
                  <a:pt x="4502788" y="3749668"/>
                </a:lnTo>
                <a:lnTo>
                  <a:pt x="4478383" y="3787252"/>
                </a:lnTo>
                <a:lnTo>
                  <a:pt x="4453312" y="3824356"/>
                </a:lnTo>
                <a:lnTo>
                  <a:pt x="4427583" y="3860972"/>
                </a:lnTo>
                <a:lnTo>
                  <a:pt x="4401204" y="3897091"/>
                </a:lnTo>
                <a:lnTo>
                  <a:pt x="4374184" y="3932705"/>
                </a:lnTo>
                <a:lnTo>
                  <a:pt x="4346532" y="3967805"/>
                </a:lnTo>
                <a:lnTo>
                  <a:pt x="4318255" y="4002382"/>
                </a:lnTo>
                <a:lnTo>
                  <a:pt x="4289363" y="4036429"/>
                </a:lnTo>
                <a:lnTo>
                  <a:pt x="4259863" y="4069937"/>
                </a:lnTo>
                <a:lnTo>
                  <a:pt x="4229765" y="4102897"/>
                </a:lnTo>
                <a:lnTo>
                  <a:pt x="4199076" y="4135300"/>
                </a:lnTo>
                <a:lnTo>
                  <a:pt x="4167806" y="4167139"/>
                </a:lnTo>
                <a:lnTo>
                  <a:pt x="4135963" y="4198405"/>
                </a:lnTo>
                <a:lnTo>
                  <a:pt x="4103554" y="4229089"/>
                </a:lnTo>
                <a:lnTo>
                  <a:pt x="4070589" y="4259183"/>
                </a:lnTo>
                <a:lnTo>
                  <a:pt x="4037077" y="4288679"/>
                </a:lnTo>
                <a:lnTo>
                  <a:pt x="4003025" y="4317567"/>
                </a:lnTo>
                <a:lnTo>
                  <a:pt x="3968442" y="4345840"/>
                </a:lnTo>
                <a:lnTo>
                  <a:pt x="3933337" y="4373489"/>
                </a:lnTo>
                <a:lnTo>
                  <a:pt x="3897718" y="4400505"/>
                </a:lnTo>
                <a:lnTo>
                  <a:pt x="3861593" y="4426880"/>
                </a:lnTo>
                <a:lnTo>
                  <a:pt x="3824972" y="4452605"/>
                </a:lnTo>
                <a:lnTo>
                  <a:pt x="3787862" y="4477673"/>
                </a:lnTo>
                <a:lnTo>
                  <a:pt x="3750272" y="4502074"/>
                </a:lnTo>
                <a:lnTo>
                  <a:pt x="3712211" y="4525800"/>
                </a:lnTo>
                <a:lnTo>
                  <a:pt x="3673686" y="4548843"/>
                </a:lnTo>
                <a:lnTo>
                  <a:pt x="3634707" y="4571194"/>
                </a:lnTo>
                <a:lnTo>
                  <a:pt x="3595282" y="4592844"/>
                </a:lnTo>
                <a:lnTo>
                  <a:pt x="3555419" y="4613786"/>
                </a:lnTo>
                <a:lnTo>
                  <a:pt x="3515128" y="4634010"/>
                </a:lnTo>
                <a:lnTo>
                  <a:pt x="3474415" y="4653509"/>
                </a:lnTo>
                <a:lnTo>
                  <a:pt x="3433291" y="4672273"/>
                </a:lnTo>
                <a:lnTo>
                  <a:pt x="3391763" y="4690294"/>
                </a:lnTo>
                <a:lnTo>
                  <a:pt x="3349839" y="4707564"/>
                </a:lnTo>
                <a:lnTo>
                  <a:pt x="3307529" y="4724074"/>
                </a:lnTo>
                <a:lnTo>
                  <a:pt x="3264841" y="4739816"/>
                </a:lnTo>
                <a:lnTo>
                  <a:pt x="3221783" y="4754782"/>
                </a:lnTo>
                <a:lnTo>
                  <a:pt x="3178364" y="4768962"/>
                </a:lnTo>
                <a:lnTo>
                  <a:pt x="3134592" y="4782348"/>
                </a:lnTo>
                <a:lnTo>
                  <a:pt x="3090476" y="4794932"/>
                </a:lnTo>
                <a:lnTo>
                  <a:pt x="3046024" y="4806706"/>
                </a:lnTo>
                <a:lnTo>
                  <a:pt x="3001244" y="4817660"/>
                </a:lnTo>
                <a:lnTo>
                  <a:pt x="2956146" y="4827787"/>
                </a:lnTo>
                <a:lnTo>
                  <a:pt x="2910737" y="4837078"/>
                </a:lnTo>
                <a:lnTo>
                  <a:pt x="2865027" y="4845524"/>
                </a:lnTo>
                <a:lnTo>
                  <a:pt x="2819023" y="4853117"/>
                </a:lnTo>
                <a:lnTo>
                  <a:pt x="2772734" y="4859848"/>
                </a:lnTo>
                <a:lnTo>
                  <a:pt x="2726169" y="4865710"/>
                </a:lnTo>
                <a:lnTo>
                  <a:pt x="2679336" y="4870693"/>
                </a:lnTo>
                <a:lnTo>
                  <a:pt x="2632243" y="4874789"/>
                </a:lnTo>
                <a:lnTo>
                  <a:pt x="2584900" y="4877989"/>
                </a:lnTo>
                <a:lnTo>
                  <a:pt x="2537313" y="4880286"/>
                </a:lnTo>
                <a:lnTo>
                  <a:pt x="2489493" y="4881670"/>
                </a:lnTo>
                <a:lnTo>
                  <a:pt x="2441447" y="4882134"/>
                </a:lnTo>
                <a:lnTo>
                  <a:pt x="2393402" y="4881670"/>
                </a:lnTo>
                <a:lnTo>
                  <a:pt x="2345582" y="4880286"/>
                </a:lnTo>
                <a:lnTo>
                  <a:pt x="2297995" y="4877989"/>
                </a:lnTo>
                <a:lnTo>
                  <a:pt x="2250652" y="4874789"/>
                </a:lnTo>
                <a:lnTo>
                  <a:pt x="2203559" y="4870693"/>
                </a:lnTo>
                <a:lnTo>
                  <a:pt x="2156726" y="4865710"/>
                </a:lnTo>
                <a:lnTo>
                  <a:pt x="2110161" y="4859848"/>
                </a:lnTo>
                <a:lnTo>
                  <a:pt x="2063872" y="4853117"/>
                </a:lnTo>
                <a:lnTo>
                  <a:pt x="2017868" y="4845524"/>
                </a:lnTo>
                <a:lnTo>
                  <a:pt x="1972158" y="4837078"/>
                </a:lnTo>
                <a:lnTo>
                  <a:pt x="1926749" y="4827787"/>
                </a:lnTo>
                <a:lnTo>
                  <a:pt x="1881651" y="4817660"/>
                </a:lnTo>
                <a:lnTo>
                  <a:pt x="1836871" y="4806706"/>
                </a:lnTo>
                <a:lnTo>
                  <a:pt x="1792419" y="4794932"/>
                </a:lnTo>
                <a:lnTo>
                  <a:pt x="1748303" y="4782348"/>
                </a:lnTo>
                <a:lnTo>
                  <a:pt x="1704531" y="4768962"/>
                </a:lnTo>
                <a:lnTo>
                  <a:pt x="1661112" y="4754782"/>
                </a:lnTo>
                <a:lnTo>
                  <a:pt x="1618054" y="4739816"/>
                </a:lnTo>
                <a:lnTo>
                  <a:pt x="1575366" y="4724074"/>
                </a:lnTo>
                <a:lnTo>
                  <a:pt x="1533056" y="4707564"/>
                </a:lnTo>
                <a:lnTo>
                  <a:pt x="1491132" y="4690294"/>
                </a:lnTo>
                <a:lnTo>
                  <a:pt x="1449604" y="4672273"/>
                </a:lnTo>
                <a:lnTo>
                  <a:pt x="1408480" y="4653509"/>
                </a:lnTo>
                <a:lnTo>
                  <a:pt x="1367767" y="4634010"/>
                </a:lnTo>
                <a:lnTo>
                  <a:pt x="1327476" y="4613786"/>
                </a:lnTo>
                <a:lnTo>
                  <a:pt x="1287613" y="4592844"/>
                </a:lnTo>
                <a:lnTo>
                  <a:pt x="1248188" y="4571194"/>
                </a:lnTo>
                <a:lnTo>
                  <a:pt x="1209209" y="4548843"/>
                </a:lnTo>
                <a:lnTo>
                  <a:pt x="1170684" y="4525800"/>
                </a:lnTo>
                <a:lnTo>
                  <a:pt x="1132623" y="4502074"/>
                </a:lnTo>
                <a:lnTo>
                  <a:pt x="1095033" y="4477673"/>
                </a:lnTo>
                <a:lnTo>
                  <a:pt x="1057923" y="4452605"/>
                </a:lnTo>
                <a:lnTo>
                  <a:pt x="1021302" y="4426880"/>
                </a:lnTo>
                <a:lnTo>
                  <a:pt x="985177" y="4400505"/>
                </a:lnTo>
                <a:lnTo>
                  <a:pt x="949558" y="4373489"/>
                </a:lnTo>
                <a:lnTo>
                  <a:pt x="914453" y="4345840"/>
                </a:lnTo>
                <a:lnTo>
                  <a:pt x="879870" y="4317567"/>
                </a:lnTo>
                <a:lnTo>
                  <a:pt x="845818" y="4288679"/>
                </a:lnTo>
                <a:lnTo>
                  <a:pt x="812306" y="4259183"/>
                </a:lnTo>
                <a:lnTo>
                  <a:pt x="779341" y="4229089"/>
                </a:lnTo>
                <a:lnTo>
                  <a:pt x="746932" y="4198405"/>
                </a:lnTo>
                <a:lnTo>
                  <a:pt x="715089" y="4167139"/>
                </a:lnTo>
                <a:lnTo>
                  <a:pt x="683819" y="4135300"/>
                </a:lnTo>
                <a:lnTo>
                  <a:pt x="653130" y="4102897"/>
                </a:lnTo>
                <a:lnTo>
                  <a:pt x="623032" y="4069937"/>
                </a:lnTo>
                <a:lnTo>
                  <a:pt x="593532" y="4036429"/>
                </a:lnTo>
                <a:lnTo>
                  <a:pt x="564640" y="4002382"/>
                </a:lnTo>
                <a:lnTo>
                  <a:pt x="536363" y="3967805"/>
                </a:lnTo>
                <a:lnTo>
                  <a:pt x="508711" y="3932705"/>
                </a:lnTo>
                <a:lnTo>
                  <a:pt x="481691" y="3897091"/>
                </a:lnTo>
                <a:lnTo>
                  <a:pt x="455312" y="3860972"/>
                </a:lnTo>
                <a:lnTo>
                  <a:pt x="429583" y="3824356"/>
                </a:lnTo>
                <a:lnTo>
                  <a:pt x="404512" y="3787252"/>
                </a:lnTo>
                <a:lnTo>
                  <a:pt x="380107" y="3749668"/>
                </a:lnTo>
                <a:lnTo>
                  <a:pt x="356378" y="3711612"/>
                </a:lnTo>
                <a:lnTo>
                  <a:pt x="333332" y="3673094"/>
                </a:lnTo>
                <a:lnTo>
                  <a:pt x="310978" y="3634121"/>
                </a:lnTo>
                <a:lnTo>
                  <a:pt x="289325" y="3594702"/>
                </a:lnTo>
                <a:lnTo>
                  <a:pt x="268381" y="3554845"/>
                </a:lnTo>
                <a:lnTo>
                  <a:pt x="248154" y="3514560"/>
                </a:lnTo>
                <a:lnTo>
                  <a:pt x="228653" y="3473854"/>
                </a:lnTo>
                <a:lnTo>
                  <a:pt x="209886" y="3432736"/>
                </a:lnTo>
                <a:lnTo>
                  <a:pt x="191863" y="3391215"/>
                </a:lnTo>
                <a:lnTo>
                  <a:pt x="174591" y="3349299"/>
                </a:lnTo>
                <a:lnTo>
                  <a:pt x="158078" y="3306995"/>
                </a:lnTo>
                <a:lnTo>
                  <a:pt x="142334" y="3264314"/>
                </a:lnTo>
                <a:lnTo>
                  <a:pt x="127367" y="3221264"/>
                </a:lnTo>
                <a:lnTo>
                  <a:pt x="113185" y="3177852"/>
                </a:lnTo>
                <a:lnTo>
                  <a:pt x="99797" y="3134087"/>
                </a:lnTo>
                <a:lnTo>
                  <a:pt x="87211" y="3089978"/>
                </a:lnTo>
                <a:lnTo>
                  <a:pt x="75436" y="3045534"/>
                </a:lnTo>
                <a:lnTo>
                  <a:pt x="64481" y="3000762"/>
                </a:lnTo>
                <a:lnTo>
                  <a:pt x="54353" y="2955672"/>
                </a:lnTo>
                <a:lnTo>
                  <a:pt x="45061" y="2910271"/>
                </a:lnTo>
                <a:lnTo>
                  <a:pt x="36614" y="2864569"/>
                </a:lnTo>
                <a:lnTo>
                  <a:pt x="29020" y="2818573"/>
                </a:lnTo>
                <a:lnTo>
                  <a:pt x="22287" y="2772292"/>
                </a:lnTo>
                <a:lnTo>
                  <a:pt x="16425" y="2725736"/>
                </a:lnTo>
                <a:lnTo>
                  <a:pt x="11442" y="2678911"/>
                </a:lnTo>
                <a:lnTo>
                  <a:pt x="7345" y="2631827"/>
                </a:lnTo>
                <a:lnTo>
                  <a:pt x="4144" y="2584492"/>
                </a:lnTo>
                <a:lnTo>
                  <a:pt x="1847" y="2536914"/>
                </a:lnTo>
                <a:lnTo>
                  <a:pt x="463" y="2489103"/>
                </a:lnTo>
                <a:lnTo>
                  <a:pt x="0" y="2441067"/>
                </a:lnTo>
                <a:close/>
              </a:path>
            </a:pathLst>
          </a:custGeom>
          <a:noFill/>
          <a:ln w="12954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37" name="object 6"/>
          <p:cNvSpPr/>
          <p:nvPr/>
        </p:nvSpPr>
        <p:spPr bwMode="auto">
          <a:xfrm>
            <a:off x="1068388" y="3668713"/>
            <a:ext cx="55292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28945" y="0"/>
              </a:cxn>
            </a:cxnLst>
            <a:rect l="0" t="0" r="r" b="b"/>
            <a:pathLst>
              <a:path w="5528945">
                <a:moveTo>
                  <a:pt x="0" y="0"/>
                </a:moveTo>
                <a:lnTo>
                  <a:pt x="5528945" y="0"/>
                </a:lnTo>
              </a:path>
            </a:pathLst>
          </a:custGeom>
          <a:noFill/>
          <a:ln w="6096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38" name="object 7"/>
          <p:cNvSpPr/>
          <p:nvPr/>
        </p:nvSpPr>
        <p:spPr bwMode="auto">
          <a:xfrm>
            <a:off x="3789363" y="1050925"/>
            <a:ext cx="22225" cy="5235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844" y="5236184"/>
              </a:cxn>
            </a:cxnLst>
            <a:rect l="0" t="0" r="r" b="b"/>
            <a:pathLst>
              <a:path w="22225" h="5236210">
                <a:moveTo>
                  <a:pt x="0" y="0"/>
                </a:moveTo>
                <a:lnTo>
                  <a:pt x="21844" y="5236184"/>
                </a:lnTo>
              </a:path>
            </a:pathLst>
          </a:custGeom>
          <a:noFill/>
          <a:ln w="6096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39" name="object 8"/>
          <p:cNvSpPr/>
          <p:nvPr/>
        </p:nvSpPr>
        <p:spPr bwMode="auto">
          <a:xfrm>
            <a:off x="1903413" y="1770063"/>
            <a:ext cx="3729037" cy="3721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729101" y="3720465"/>
              </a:cxn>
            </a:cxnLst>
            <a:rect l="0" t="0" r="r" b="b"/>
            <a:pathLst>
              <a:path w="3729354" h="3720465">
                <a:moveTo>
                  <a:pt x="0" y="0"/>
                </a:moveTo>
                <a:lnTo>
                  <a:pt x="3729101" y="3720465"/>
                </a:lnTo>
              </a:path>
            </a:pathLst>
          </a:custGeom>
          <a:noFill/>
          <a:ln w="6096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440" name="object 9"/>
          <p:cNvSpPr/>
          <p:nvPr/>
        </p:nvSpPr>
        <p:spPr bwMode="auto">
          <a:xfrm>
            <a:off x="1998663" y="1770063"/>
            <a:ext cx="3711575" cy="3721100"/>
          </a:xfrm>
          <a:custGeom>
            <a:avLst/>
            <a:gdLst/>
            <a:ahLst/>
            <a:cxnLst>
              <a:cxn ang="0">
                <a:pos x="3711829" y="0"/>
              </a:cxn>
              <a:cxn ang="0">
                <a:pos x="0" y="3720465"/>
              </a:cxn>
            </a:cxnLst>
            <a:rect l="0" t="0" r="r" b="b"/>
            <a:pathLst>
              <a:path w="3712210" h="3720465">
                <a:moveTo>
                  <a:pt x="3711829" y="0"/>
                </a:moveTo>
                <a:lnTo>
                  <a:pt x="0" y="3720465"/>
                </a:lnTo>
              </a:path>
            </a:pathLst>
          </a:custGeom>
          <a:noFill/>
          <a:ln w="6096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3559175" y="3084513"/>
            <a:ext cx="358775" cy="1841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激动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59175" y="3243263"/>
            <a:ext cx="158750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86200" y="2952750"/>
            <a:ext cx="158750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49775" y="1682750"/>
            <a:ext cx="358775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羡慕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549775" y="1843088"/>
            <a:ext cx="158750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657600" y="1231900"/>
            <a:ext cx="733425" cy="4270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227330" indent="-214630">
              <a:lnSpc>
                <a:spcPts val="1225"/>
              </a:lnSpc>
              <a:spcBef>
                <a:spcPts val="100"/>
              </a:spcBef>
              <a:buFont typeface="Wingdings" panose="05000000000000000000" pitchFamily="2" charset="2"/>
              <a:buChar char=""/>
              <a:tabLst>
                <a:tab pos="226695" algn="l"/>
              </a:tabLst>
            </a:pPr>
            <a:r>
              <a:rPr lang="zh-CN" altLang="en-US" sz="120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惊喜</a:t>
            </a:r>
            <a:endParaRPr lang="zh-CN" altLang="en-US" sz="1200">
              <a:latin typeface="Noto Sans CJK JP Regular"/>
              <a:ea typeface="Noto Sans CJK JP Regular"/>
              <a:cs typeface="Noto Sans CJK JP Regular"/>
            </a:endParaRPr>
          </a:p>
          <a:p>
            <a:pPr marL="227330" indent="-214630">
              <a:lnSpc>
                <a:spcPts val="850"/>
              </a:lnSpc>
              <a:tabLst>
                <a:tab pos="226695" algn="l"/>
              </a:tabLst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惊慌</a:t>
            </a:r>
          </a:p>
          <a:p>
            <a:pPr marL="227330" indent="-214630">
              <a:lnSpc>
                <a:spcPts val="1075"/>
              </a:lnSpc>
              <a:tabLst>
                <a:tab pos="226695" algn="l"/>
              </a:tabLst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紧</a:t>
            </a:r>
            <a:r>
              <a:rPr lang="zh-CN" altLang="en-US" sz="1500" baseline="-21000">
                <a:latin typeface="Noto Sans CJK JP Regular"/>
                <a:ea typeface="Noto Sans CJK JP Regular"/>
                <a:cs typeface="Noto Sans CJK JP Regular"/>
              </a:rPr>
              <a:t>的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张的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532313" y="2160588"/>
            <a:ext cx="493712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恼怒的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886200" y="2522538"/>
            <a:ext cx="884238" cy="455612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28575">
              <a:lnSpc>
                <a:spcPts val="1090"/>
              </a:lnSpc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嫉妒的</a:t>
            </a:r>
          </a:p>
          <a:p>
            <a:pPr marL="28575">
              <a:lnSpc>
                <a:spcPts val="1065"/>
              </a:lnSpc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激愤的</a:t>
            </a:r>
          </a:p>
          <a:p>
            <a:pPr marL="28575">
              <a:lnSpc>
                <a:spcPts val="1240"/>
              </a:lnSpc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没耐心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281238" y="1587500"/>
            <a:ext cx="625475" cy="3460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得意洋洋 的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844800" y="1343025"/>
            <a:ext cx="360363" cy="3460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吃惊</a:t>
            </a:r>
          </a:p>
          <a:p>
            <a:pPr marL="12700"/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238500" y="1506538"/>
            <a:ext cx="360363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贪婪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238500" y="1666875"/>
            <a:ext cx="158750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60700" y="2049463"/>
            <a:ext cx="492125" cy="3460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雄心壮 志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151188" y="2355058"/>
            <a:ext cx="893762" cy="1841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 dirty="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 dirty="0">
                <a:latin typeface="Noto Sans CJK JP Regular"/>
                <a:ea typeface="Noto Sans CJK JP Regular"/>
                <a:cs typeface="Noto Sans CJK JP Regular"/>
              </a:rPr>
              <a:t>自我感觉良好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409950" y="1816100"/>
            <a:ext cx="638175" cy="207963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自负的 </a:t>
            </a:r>
            <a:r>
              <a:rPr lang="zh-CN" altLang="en-US" baseline="30000">
                <a:solidFill>
                  <a:srgbClr val="FF0000"/>
                </a:solidFill>
                <a:latin typeface="Wingdings" panose="05000000000000000000" pitchFamily="2" charset="2"/>
              </a:rPr>
              <a:t></a:t>
            </a:r>
            <a:endParaRPr lang="zh-CN" altLang="en-US" baseline="30000">
              <a:latin typeface="Wingdings" panose="05000000000000000000" pitchFamily="2" charset="2"/>
            </a:endParaRPr>
          </a:p>
        </p:txBody>
      </p:sp>
      <p:sp>
        <p:nvSpPr>
          <p:cNvPr id="18456" name="object 25"/>
          <p:cNvSpPr txBox="1">
            <a:spLocks noChangeArrowheads="1"/>
          </p:cNvSpPr>
          <p:nvPr/>
        </p:nvSpPr>
        <p:spPr bwMode="auto">
          <a:xfrm>
            <a:off x="4124325" y="1730375"/>
            <a:ext cx="330200" cy="209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20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生气</a:t>
            </a:r>
            <a:endParaRPr lang="zh-CN" altLang="en-US" sz="12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8457" name="object 26"/>
          <p:cNvSpPr txBox="1">
            <a:spLocks noChangeArrowheads="1"/>
          </p:cNvSpPr>
          <p:nvPr/>
        </p:nvSpPr>
        <p:spPr bwMode="auto">
          <a:xfrm>
            <a:off x="4548188" y="5778500"/>
            <a:ext cx="139700" cy="207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200" dirty="0">
                <a:solidFill>
                  <a:srgbClr val="FF0000"/>
                </a:solidFill>
                <a:latin typeface="Wingdings" panose="05000000000000000000" pitchFamily="2" charset="2"/>
              </a:rPr>
              <a:t></a:t>
            </a:r>
            <a:endParaRPr lang="zh-CN" altLang="en-US" sz="1200" dirty="0">
              <a:latin typeface="Wingdings" panose="05000000000000000000" pitchFamily="2" charset="2"/>
            </a:endParaRPr>
          </a:p>
        </p:txBody>
      </p:sp>
      <p:sp>
        <p:nvSpPr>
          <p:cNvPr id="18458" name="object 27"/>
          <p:cNvSpPr txBox="1">
            <a:spLocks noChangeArrowheads="1"/>
          </p:cNvSpPr>
          <p:nvPr/>
        </p:nvSpPr>
        <p:spPr bwMode="auto">
          <a:xfrm>
            <a:off x="5754688" y="2093913"/>
            <a:ext cx="546100" cy="207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227330" indent="-214630">
              <a:spcBef>
                <a:spcPts val="100"/>
              </a:spcBef>
              <a:buFont typeface="Wingdings" panose="05000000000000000000" pitchFamily="2" charset="2"/>
              <a:buChar char=""/>
              <a:tabLst>
                <a:tab pos="226695" algn="l"/>
              </a:tabLst>
            </a:pPr>
            <a:r>
              <a:rPr lang="zh-CN" altLang="en-US" sz="120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生气</a:t>
            </a:r>
            <a:endParaRPr lang="zh-CN" altLang="en-US" sz="12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72038" y="1838325"/>
            <a:ext cx="842962" cy="354013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227330" indent="-214630">
              <a:lnSpc>
                <a:spcPts val="1375"/>
              </a:lnSpc>
              <a:spcBef>
                <a:spcPts val="100"/>
              </a:spcBef>
              <a:buFont typeface="Wingdings" panose="05000000000000000000" pitchFamily="2" charset="2"/>
              <a:buChar char=""/>
              <a:tabLst>
                <a:tab pos="226695" algn="l"/>
              </a:tabLst>
            </a:pPr>
            <a:r>
              <a:rPr lang="zh-CN" altLang="en-US" sz="120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恐惧</a:t>
            </a:r>
            <a:endParaRPr lang="zh-CN" altLang="en-US" sz="1200">
              <a:latin typeface="Noto Sans CJK JP Regular"/>
              <a:ea typeface="Noto Sans CJK JP Regular"/>
              <a:cs typeface="Noto Sans CJK JP Regular"/>
            </a:endParaRPr>
          </a:p>
          <a:p>
            <a:pPr marL="227330" indent="-214630">
              <a:lnSpc>
                <a:spcPts val="1200"/>
              </a:lnSpc>
              <a:tabLst>
                <a:tab pos="226695" algn="l"/>
              </a:tabLst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鄙视的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237038" y="3502025"/>
            <a:ext cx="493712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无聊的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997450" y="2782888"/>
            <a:ext cx="493713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泄气的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968875" y="3402013"/>
            <a:ext cx="492125" cy="3460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不信任</a:t>
            </a:r>
          </a:p>
          <a:p>
            <a:pPr marL="12700"/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502150" y="3022600"/>
            <a:ext cx="492125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可疑的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326063" y="2363788"/>
            <a:ext cx="619125" cy="3365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38430">
              <a:lnSpc>
                <a:spcPts val="1225"/>
              </a:lnSpc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痛苦的</a:t>
            </a:r>
          </a:p>
          <a:p>
            <a:pPr marL="138430">
              <a:lnSpc>
                <a:spcPts val="1225"/>
              </a:lnSpc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厌恶的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99113" y="3740150"/>
            <a:ext cx="492125" cy="1841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失望的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306888" y="3998913"/>
            <a:ext cx="492125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冷淡的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435600" y="2898775"/>
            <a:ext cx="1163638" cy="44450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lnSpc>
                <a:spcPts val="1065"/>
              </a:lnSpc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不满足的</a:t>
            </a:r>
          </a:p>
          <a:p>
            <a:pPr marL="12700">
              <a:lnSpc>
                <a:spcPts val="1015"/>
              </a:lnSpc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愤愤不平的</a:t>
            </a:r>
          </a:p>
          <a:p>
            <a:pPr marL="12700">
              <a:lnSpc>
                <a:spcPts val="1215"/>
              </a:lnSpc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被羞辱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659438" y="3316288"/>
            <a:ext cx="158750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805488" y="3484563"/>
            <a:ext cx="627062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受惊吓的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916238" y="5835650"/>
            <a:ext cx="493712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同情的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744788" y="2586038"/>
            <a:ext cx="623887" cy="428625"/>
          </a:xfrm>
          <a:prstGeom prst="rect">
            <a:avLst/>
          </a:prstGeom>
        </p:spPr>
        <p:txBody>
          <a:bodyPr lIns="0" tIns="54610" rIns="0" bIns="0">
            <a:spAutoFit/>
          </a:bodyPr>
          <a:lstStyle/>
          <a:p>
            <a:pPr marL="142875">
              <a:spcBef>
                <a:spcPts val="425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坚定的</a:t>
            </a:r>
          </a:p>
          <a:p>
            <a:pPr marL="142875">
              <a:spcBef>
                <a:spcPts val="325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热情的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863975" y="5956300"/>
            <a:ext cx="493713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疲倦的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235575" y="5389563"/>
            <a:ext cx="758825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反复无常的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764088" y="5737225"/>
            <a:ext cx="738187" cy="2095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baseline="-140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悲伤</a:t>
            </a:r>
            <a:r>
              <a:rPr lang="en-US" altLang="zh-CN" sz="1000" dirty="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 dirty="0">
                <a:latin typeface="Noto Sans CJK JP Regular"/>
                <a:ea typeface="Noto Sans CJK JP Regular"/>
                <a:cs typeface="Noto Sans CJK JP Regular"/>
              </a:rPr>
              <a:t>失望的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857625" y="5207000"/>
            <a:ext cx="492125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忧郁的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287838" y="5360988"/>
            <a:ext cx="679450" cy="369887"/>
          </a:xfrm>
          <a:prstGeom prst="rect">
            <a:avLst/>
          </a:prstGeom>
        </p:spPr>
        <p:txBody>
          <a:bodyPr lIns="0" tIns="24765" rIns="0" bIns="0">
            <a:spAutoFit/>
          </a:bodyPr>
          <a:lstStyle/>
          <a:p>
            <a:pPr marL="12700">
              <a:spcBef>
                <a:spcPts val="2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犹豫的</a:t>
            </a:r>
          </a:p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无聊的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217988" y="4859338"/>
            <a:ext cx="492125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窘迫的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917950" y="4276725"/>
            <a:ext cx="492125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担忧的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578350" y="3978275"/>
            <a:ext cx="1798638" cy="10937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algn="r">
              <a:lnSpc>
                <a:spcPts val="1150"/>
              </a:lnSpc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悲惨的</a:t>
            </a:r>
          </a:p>
          <a:p>
            <a:pPr>
              <a:lnSpc>
                <a:spcPts val="1150"/>
              </a:lnSpc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不满意</a:t>
            </a:r>
          </a:p>
          <a:p>
            <a:r>
              <a:rPr lang="en-US" altLang="zh-CN" sz="1500" baseline="3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500" baseline="3000">
                <a:latin typeface="Noto Sans CJK JP Regular"/>
                <a:ea typeface="Noto Sans CJK JP Regular"/>
                <a:cs typeface="Noto Sans CJK JP Regular"/>
              </a:rPr>
              <a:t>惊愕的	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  <a:p>
            <a:pPr>
              <a:lnSpc>
                <a:spcPts val="1165"/>
              </a:lnSpc>
              <a:spcBef>
                <a:spcPts val="275"/>
              </a:spcBef>
            </a:pPr>
            <a:r>
              <a:rPr lang="en-US" altLang="zh-CN" sz="1500" baseline="-1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500" baseline="-11000">
                <a:latin typeface="Noto Sans CJK JP Regular"/>
                <a:ea typeface="Noto Sans CJK JP Regular"/>
                <a:cs typeface="Noto Sans CJK JP Regular"/>
              </a:rPr>
              <a:t>愧疚的	</a:t>
            </a: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意志消沉的</a:t>
            </a:r>
          </a:p>
          <a:p>
            <a:pPr>
              <a:lnSpc>
                <a:spcPts val="1090"/>
              </a:lnSpc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沮丧的</a:t>
            </a:r>
          </a:p>
          <a:p>
            <a:pPr algn="r">
              <a:lnSpc>
                <a:spcPts val="1125"/>
              </a:lnSpc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阴郁的</a:t>
            </a:r>
          </a:p>
          <a:p>
            <a:pPr>
              <a:lnSpc>
                <a:spcPts val="1200"/>
              </a:lnSpc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绝望的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116138" y="2813050"/>
            <a:ext cx="492125" cy="1841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坚毅的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389188" y="3070225"/>
            <a:ext cx="492125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愉快的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908300" y="3282950"/>
            <a:ext cx="495300" cy="404813"/>
          </a:xfrm>
          <a:prstGeom prst="rect">
            <a:avLst/>
          </a:prstGeom>
        </p:spPr>
        <p:txBody>
          <a:bodyPr lIns="0" tIns="41910" rIns="0" bIns="0">
            <a:spAutoFit/>
          </a:bodyPr>
          <a:lstStyle/>
          <a:p>
            <a:pPr marL="12700">
              <a:spcBef>
                <a:spcPts val="325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热烈的</a:t>
            </a:r>
          </a:p>
          <a:p>
            <a:pPr marL="12700">
              <a:spcBef>
                <a:spcPts val="225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期望的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185988" y="3502025"/>
            <a:ext cx="492125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感兴趣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185988" y="3662363"/>
            <a:ext cx="158750" cy="1841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468438" y="2971800"/>
            <a:ext cx="774700" cy="482600"/>
          </a:xfrm>
          <a:prstGeom prst="rect">
            <a:avLst/>
          </a:prstGeom>
        </p:spPr>
        <p:txBody>
          <a:bodyPr lIns="0" tIns="73025" rIns="0" bIns="0">
            <a:spAutoFit/>
          </a:bodyPr>
          <a:lstStyle/>
          <a:p>
            <a:pPr marL="455930" indent="-214630">
              <a:spcBef>
                <a:spcPts val="575"/>
              </a:spcBef>
              <a:buFont typeface="Wingdings" panose="05000000000000000000" pitchFamily="2" charset="2"/>
              <a:buChar char=""/>
              <a:tabLst>
                <a:tab pos="455295" algn="l"/>
              </a:tabLst>
            </a:pPr>
            <a:r>
              <a:rPr lang="zh-CN" altLang="en-US" sz="120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开心</a:t>
            </a:r>
            <a:endParaRPr lang="zh-CN" altLang="en-US" sz="1200">
              <a:latin typeface="Noto Sans CJK JP Regular"/>
              <a:ea typeface="Noto Sans CJK JP Regular"/>
              <a:cs typeface="Noto Sans CJK JP Regular"/>
            </a:endParaRPr>
          </a:p>
          <a:p>
            <a:pPr marL="455930" indent="-214630">
              <a:spcBef>
                <a:spcPts val="425"/>
              </a:spcBef>
              <a:tabLst>
                <a:tab pos="455295" algn="l"/>
              </a:tabLst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快乐的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685925" y="2530475"/>
            <a:ext cx="492125" cy="1841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高兴的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798638" y="2098675"/>
            <a:ext cx="492125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勇敢的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3435350" y="4578350"/>
            <a:ext cx="492125" cy="1841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渴望的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174875" y="4338638"/>
            <a:ext cx="627063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充满希望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174875" y="4498975"/>
            <a:ext cx="158750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409700" y="4162425"/>
            <a:ext cx="585788" cy="36830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266700" indent="-214630">
              <a:spcBef>
                <a:spcPts val="100"/>
              </a:spcBef>
              <a:buFont typeface="Wingdings" panose="05000000000000000000" pitchFamily="2" charset="2"/>
              <a:buChar char=""/>
              <a:tabLst>
                <a:tab pos="267970" algn="l"/>
              </a:tabLst>
            </a:pPr>
            <a:r>
              <a:rPr lang="zh-CN" altLang="en-US" sz="120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开心</a:t>
            </a:r>
            <a:endParaRPr lang="zh-CN" altLang="en-US" sz="1200">
              <a:latin typeface="Noto Sans CJK JP Regular"/>
              <a:ea typeface="Noto Sans CJK JP Regular"/>
              <a:cs typeface="Noto Sans CJK JP Regular"/>
            </a:endParaRPr>
          </a:p>
          <a:p>
            <a:pPr marL="266700" indent="-214630">
              <a:tabLst>
                <a:tab pos="267970" algn="l"/>
              </a:tabLst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满足的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927225" y="3957638"/>
            <a:ext cx="492125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多情的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579688" y="3708400"/>
            <a:ext cx="800100" cy="53022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86055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印象深刻 的</a:t>
            </a:r>
          </a:p>
          <a:p>
            <a:pPr marL="186055">
              <a:spcBef>
                <a:spcPts val="19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自信的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443038" y="3778250"/>
            <a:ext cx="625475" cy="1841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感觉良好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443038" y="3937000"/>
            <a:ext cx="158750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</p:txBody>
      </p:sp>
      <p:sp>
        <p:nvSpPr>
          <p:cNvPr id="18496" name="object 65"/>
          <p:cNvSpPr txBox="1">
            <a:spLocks noChangeArrowheads="1"/>
          </p:cNvSpPr>
          <p:nvPr/>
        </p:nvSpPr>
        <p:spPr bwMode="auto">
          <a:xfrm>
            <a:off x="3189288" y="4300538"/>
            <a:ext cx="546100" cy="207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227330" indent="-214630">
              <a:spcBef>
                <a:spcPts val="100"/>
              </a:spcBef>
              <a:buFont typeface="Wingdings" panose="05000000000000000000" pitchFamily="2" charset="2"/>
              <a:buChar char=""/>
              <a:tabLst>
                <a:tab pos="226695" algn="l"/>
              </a:tabLst>
            </a:pPr>
            <a:r>
              <a:rPr lang="zh-CN" altLang="en-US" sz="120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中性</a:t>
            </a:r>
            <a:endParaRPr lang="zh-CN" altLang="en-US" sz="12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770188" y="4552950"/>
            <a:ext cx="492125" cy="1841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殷勤的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963738" y="5284788"/>
            <a:ext cx="493712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镇静的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854200" y="4975225"/>
            <a:ext cx="493713" cy="185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友好的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581150" y="4568825"/>
            <a:ext cx="923925" cy="3317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441325">
              <a:lnSpc>
                <a:spcPts val="1200"/>
              </a:lnSpc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放松的</a:t>
            </a:r>
          </a:p>
          <a:p>
            <a:pPr marL="441325">
              <a:lnSpc>
                <a:spcPts val="1200"/>
              </a:lnSpc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宁静的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2536825" y="5576888"/>
            <a:ext cx="492125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平和的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898775" y="5351463"/>
            <a:ext cx="1019175" cy="1857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500" baseline="-8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500" baseline="-8000">
                <a:latin typeface="Noto Sans CJK JP Regular"/>
                <a:ea typeface="Noto Sans CJK JP Regular"/>
                <a:cs typeface="Noto Sans CJK JP Regular"/>
              </a:rPr>
              <a:t>礼貌的 </a:t>
            </a: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严肃的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530475" y="4887913"/>
            <a:ext cx="492125" cy="1841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000">
                <a:latin typeface="Noto Sans CJK JP Regular"/>
                <a:ea typeface="Noto Sans CJK JP Regular"/>
                <a:cs typeface="Noto Sans CJK JP Regular"/>
              </a:rPr>
              <a:t>+</a:t>
            </a:r>
            <a:r>
              <a:rPr lang="zh-CN" altLang="en-US" sz="1000">
                <a:latin typeface="Noto Sans CJK JP Regular"/>
                <a:ea typeface="Noto Sans CJK JP Regular"/>
                <a:cs typeface="Noto Sans CJK JP Regular"/>
              </a:rPr>
              <a:t>沉思的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3544888" y="817563"/>
            <a:ext cx="639762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主动的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5795963" y="1552575"/>
            <a:ext cx="639762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妨碍的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409575" y="3546475"/>
            <a:ext cx="641350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积极的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3592513" y="6296025"/>
            <a:ext cx="639762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被动的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6692900" y="3546475"/>
            <a:ext cx="641350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消极的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517650" y="5534025"/>
            <a:ext cx="639763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有利的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5719763" y="5567363"/>
            <a:ext cx="1046162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控制力低的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041400" y="1417638"/>
            <a:ext cx="1047750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控制力高的</a:t>
            </a:r>
          </a:p>
        </p:txBody>
      </p:sp>
      <p:sp>
        <p:nvSpPr>
          <p:cNvPr id="18512" name="object 81"/>
          <p:cNvSpPr>
            <a:spLocks noChangeArrowheads="1"/>
          </p:cNvSpPr>
          <p:nvPr/>
        </p:nvSpPr>
        <p:spPr bwMode="auto">
          <a:xfrm>
            <a:off x="8047038" y="1266825"/>
            <a:ext cx="601662" cy="5715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8513" name="object 82"/>
          <p:cNvSpPr>
            <a:spLocks noChangeArrowheads="1"/>
          </p:cNvSpPr>
          <p:nvPr/>
        </p:nvSpPr>
        <p:spPr bwMode="auto">
          <a:xfrm>
            <a:off x="8047038" y="2030413"/>
            <a:ext cx="601662" cy="5715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8514" name="object 83"/>
          <p:cNvSpPr>
            <a:spLocks noChangeArrowheads="1"/>
          </p:cNvSpPr>
          <p:nvPr/>
        </p:nvSpPr>
        <p:spPr bwMode="auto">
          <a:xfrm>
            <a:off x="8850313" y="2030413"/>
            <a:ext cx="603250" cy="5715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8515" name="object 84"/>
          <p:cNvSpPr>
            <a:spLocks noChangeArrowheads="1"/>
          </p:cNvSpPr>
          <p:nvPr/>
        </p:nvSpPr>
        <p:spPr bwMode="auto">
          <a:xfrm>
            <a:off x="8850313" y="1266825"/>
            <a:ext cx="603250" cy="5715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8516" name="object 85"/>
          <p:cNvSpPr>
            <a:spLocks noChangeArrowheads="1"/>
          </p:cNvSpPr>
          <p:nvPr/>
        </p:nvSpPr>
        <p:spPr bwMode="auto">
          <a:xfrm>
            <a:off x="9655175" y="2030413"/>
            <a:ext cx="603250" cy="5715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8517" name="object 86"/>
          <p:cNvSpPr>
            <a:spLocks noChangeArrowheads="1"/>
          </p:cNvSpPr>
          <p:nvPr/>
        </p:nvSpPr>
        <p:spPr bwMode="auto">
          <a:xfrm>
            <a:off x="9655175" y="1266825"/>
            <a:ext cx="603250" cy="5715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8518" name="object 87"/>
          <p:cNvSpPr>
            <a:spLocks noChangeArrowheads="1"/>
          </p:cNvSpPr>
          <p:nvPr/>
        </p:nvSpPr>
        <p:spPr bwMode="auto">
          <a:xfrm>
            <a:off x="7953375" y="3241675"/>
            <a:ext cx="3436938" cy="8032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023225" y="857250"/>
            <a:ext cx="1457325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人脸情感大数据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8032750" y="2940050"/>
            <a:ext cx="1455738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语音情感大数据</a:t>
            </a:r>
          </a:p>
        </p:txBody>
      </p:sp>
      <p:sp>
        <p:nvSpPr>
          <p:cNvPr id="18521" name="object 90"/>
          <p:cNvSpPr>
            <a:spLocks noChangeArrowheads="1"/>
          </p:cNvSpPr>
          <p:nvPr/>
        </p:nvSpPr>
        <p:spPr bwMode="auto">
          <a:xfrm>
            <a:off x="7943850" y="4803775"/>
            <a:ext cx="3546475" cy="14827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989888" y="4395788"/>
            <a:ext cx="1865312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生命体征情感大数据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object 2"/>
          <p:cNvSpPr/>
          <p:nvPr/>
        </p:nvSpPr>
        <p:spPr bwMode="auto">
          <a:xfrm>
            <a:off x="4537075" y="1285875"/>
            <a:ext cx="769938" cy="719138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1"/>
              </a:cxn>
              <a:cxn ang="0">
                <a:pos x="384810" y="720089"/>
              </a:cxn>
              <a:cxn ang="0">
                <a:pos x="769619" y="576071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1"/>
                </a:lnTo>
                <a:lnTo>
                  <a:pt x="384810" y="720089"/>
                </a:lnTo>
                <a:lnTo>
                  <a:pt x="769619" y="576071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4781550" y="1273175"/>
            <a:ext cx="280988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1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9459" name="object 4"/>
          <p:cNvSpPr/>
          <p:nvPr/>
        </p:nvSpPr>
        <p:spPr bwMode="auto">
          <a:xfrm>
            <a:off x="4537075" y="2301875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707"/>
              </a:cxn>
              <a:cxn ang="0">
                <a:pos x="384810" y="720851"/>
              </a:cxn>
              <a:cxn ang="0">
                <a:pos x="769619" y="576707"/>
              </a:cxn>
              <a:cxn ang="0">
                <a:pos x="769619" y="0"/>
              </a:cxn>
            </a:cxnLst>
            <a:rect l="0" t="0" r="r" b="b"/>
            <a:pathLst>
              <a:path w="769620" h="721360">
                <a:moveTo>
                  <a:pt x="769619" y="0"/>
                </a:moveTo>
                <a:lnTo>
                  <a:pt x="0" y="0"/>
                </a:lnTo>
                <a:lnTo>
                  <a:pt x="0" y="576707"/>
                </a:lnTo>
                <a:lnTo>
                  <a:pt x="384810" y="720851"/>
                </a:lnTo>
                <a:lnTo>
                  <a:pt x="769619" y="576707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9460" name="object 5"/>
          <p:cNvSpPr txBox="1">
            <a:spLocks noChangeArrowheads="1"/>
          </p:cNvSpPr>
          <p:nvPr/>
        </p:nvSpPr>
        <p:spPr bwMode="auto">
          <a:xfrm>
            <a:off x="4781550" y="2289175"/>
            <a:ext cx="280988" cy="574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3600" b="1">
                <a:solidFill>
                  <a:srgbClr val="FFFFFF"/>
                </a:solidFill>
                <a:cs typeface="Arial" panose="020B0604020202020204" pitchFamily="34" charset="0"/>
              </a:rPr>
              <a:t>2</a:t>
            </a:r>
            <a:endParaRPr lang="en-US" altLang="zh-CN" sz="3600">
              <a:cs typeface="Arial" panose="020B0604020202020204" pitchFamily="34" charset="0"/>
            </a:endParaRPr>
          </a:p>
        </p:txBody>
      </p:sp>
      <p:sp>
        <p:nvSpPr>
          <p:cNvPr id="19461" name="object 6"/>
          <p:cNvSpPr/>
          <p:nvPr/>
        </p:nvSpPr>
        <p:spPr bwMode="auto">
          <a:xfrm>
            <a:off x="4537075" y="3317875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1"/>
              </a:cxn>
              <a:cxn ang="0">
                <a:pos x="384810" y="720089"/>
              </a:cxn>
              <a:cxn ang="0">
                <a:pos x="769619" y="576071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1"/>
                </a:lnTo>
                <a:lnTo>
                  <a:pt x="384810" y="720089"/>
                </a:lnTo>
                <a:lnTo>
                  <a:pt x="769619" y="576071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" name="object 7"/>
          <p:cNvSpPr txBox="1"/>
          <p:nvPr/>
        </p:nvSpPr>
        <p:spPr>
          <a:xfrm>
            <a:off x="4781550" y="3306763"/>
            <a:ext cx="280988" cy="57308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3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9463" name="object 8"/>
          <p:cNvSpPr/>
          <p:nvPr/>
        </p:nvSpPr>
        <p:spPr bwMode="auto">
          <a:xfrm>
            <a:off x="4537075" y="4333875"/>
            <a:ext cx="769938" cy="719138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1"/>
              </a:cxn>
              <a:cxn ang="0">
                <a:pos x="384810" y="720089"/>
              </a:cxn>
              <a:cxn ang="0">
                <a:pos x="769619" y="576071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1"/>
                </a:lnTo>
                <a:lnTo>
                  <a:pt x="384810" y="720089"/>
                </a:lnTo>
                <a:lnTo>
                  <a:pt x="769619" y="576071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" name="object 9"/>
          <p:cNvSpPr txBox="1"/>
          <p:nvPr/>
        </p:nvSpPr>
        <p:spPr>
          <a:xfrm>
            <a:off x="4781550" y="4322763"/>
            <a:ext cx="280988" cy="57308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4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9465" name="object 10"/>
          <p:cNvSpPr/>
          <p:nvPr/>
        </p:nvSpPr>
        <p:spPr bwMode="auto">
          <a:xfrm>
            <a:off x="5446713" y="1866900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9466" name="object 11"/>
          <p:cNvSpPr/>
          <p:nvPr/>
        </p:nvSpPr>
        <p:spPr bwMode="auto">
          <a:xfrm>
            <a:off x="5446713" y="2882900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9467" name="object 12"/>
          <p:cNvSpPr/>
          <p:nvPr/>
        </p:nvSpPr>
        <p:spPr bwMode="auto">
          <a:xfrm>
            <a:off x="5446713" y="5057775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9468" name="object 13"/>
          <p:cNvSpPr/>
          <p:nvPr/>
        </p:nvSpPr>
        <p:spPr bwMode="auto">
          <a:xfrm>
            <a:off x="5446713" y="3924300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9469" name="object 14"/>
          <p:cNvSpPr txBox="1">
            <a:spLocks noChangeArrowheads="1"/>
          </p:cNvSpPr>
          <p:nvPr/>
        </p:nvSpPr>
        <p:spPr bwMode="auto">
          <a:xfrm>
            <a:off x="5727700" y="1279525"/>
            <a:ext cx="3582988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从认知科学到认知计算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9470" name="object 15"/>
          <p:cNvSpPr txBox="1">
            <a:spLocks noChangeArrowheads="1"/>
          </p:cNvSpPr>
          <p:nvPr/>
        </p:nvSpPr>
        <p:spPr bwMode="auto">
          <a:xfrm>
            <a:off x="5727700" y="2308225"/>
            <a:ext cx="3584575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以人为中心的认知循环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9471" name="object 16"/>
          <p:cNvSpPr txBox="1">
            <a:spLocks noChangeArrowheads="1"/>
          </p:cNvSpPr>
          <p:nvPr/>
        </p:nvSpPr>
        <p:spPr bwMode="auto">
          <a:xfrm>
            <a:off x="5727700" y="3324225"/>
            <a:ext cx="1447800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情感认知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9472" name="object 17"/>
          <p:cNvSpPr txBox="1">
            <a:spLocks noChangeArrowheads="1"/>
          </p:cNvSpPr>
          <p:nvPr/>
        </p:nvSpPr>
        <p:spPr bwMode="auto">
          <a:xfrm>
            <a:off x="5727700" y="4340225"/>
            <a:ext cx="1092200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9474" name="object 19"/>
          <p:cNvSpPr/>
          <p:nvPr/>
        </p:nvSpPr>
        <p:spPr bwMode="auto">
          <a:xfrm>
            <a:off x="0" y="3692525"/>
            <a:ext cx="2346325" cy="31670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167633"/>
              </a:cxn>
              <a:cxn ang="0">
                <a:pos x="2346198" y="3167633"/>
              </a:cxn>
              <a:cxn ang="0">
                <a:pos x="0" y="0"/>
              </a:cxn>
            </a:cxnLst>
            <a:rect l="0" t="0" r="r" b="b"/>
            <a:pathLst>
              <a:path w="2346325" h="3168015">
                <a:moveTo>
                  <a:pt x="0" y="0"/>
                </a:moveTo>
                <a:lnTo>
                  <a:pt x="0" y="3167633"/>
                </a:lnTo>
                <a:lnTo>
                  <a:pt x="2346198" y="3167633"/>
                </a:lnTo>
                <a:lnTo>
                  <a:pt x="0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9476" name="object 21"/>
          <p:cNvSpPr/>
          <p:nvPr/>
        </p:nvSpPr>
        <p:spPr bwMode="auto">
          <a:xfrm>
            <a:off x="4537075" y="5453063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1"/>
              </a:cxn>
              <a:cxn ang="0">
                <a:pos x="384810" y="720089"/>
              </a:cxn>
              <a:cxn ang="0">
                <a:pos x="769619" y="576071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1"/>
                </a:lnTo>
                <a:lnTo>
                  <a:pt x="384810" y="720089"/>
                </a:lnTo>
                <a:lnTo>
                  <a:pt x="769619" y="576071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2" name="object 22"/>
          <p:cNvSpPr txBox="1"/>
          <p:nvPr/>
        </p:nvSpPr>
        <p:spPr>
          <a:xfrm>
            <a:off x="4781550" y="5441950"/>
            <a:ext cx="280988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5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9478" name="object 23"/>
          <p:cNvSpPr/>
          <p:nvPr/>
        </p:nvSpPr>
        <p:spPr bwMode="auto">
          <a:xfrm>
            <a:off x="5446713" y="6034088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9479" name="object 24"/>
          <p:cNvSpPr txBox="1">
            <a:spLocks noChangeArrowheads="1"/>
          </p:cNvSpPr>
          <p:nvPr/>
        </p:nvSpPr>
        <p:spPr bwMode="auto">
          <a:xfrm>
            <a:off x="5727700" y="5461000"/>
            <a:ext cx="3227388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认知计算与深度学习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0482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0483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6130" y="1123950"/>
            <a:ext cx="3300095" cy="365125"/>
          </a:xfrm>
        </p:spPr>
        <p:txBody>
          <a:bodyPr wrap="square" tIns="12065"/>
          <a:lstStyle/>
          <a:p>
            <a:pPr marL="12700" eaLnBrk="1" hangingPunct="1">
              <a:spcBef>
                <a:spcPts val="100"/>
              </a:spcBef>
            </a:pPr>
            <a:r>
              <a:rPr lang="en-US" altLang="zh-CN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21</a:t>
            </a: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世纪是脑机接口的世纪</a:t>
            </a:r>
            <a:endParaRPr lang="zh-CN" altLang="en-US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813" y="1700213"/>
            <a:ext cx="4116387" cy="1951816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我们在现实活中应用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脑机接口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的方法：</a:t>
            </a:r>
          </a:p>
          <a:p>
            <a:pPr marL="12700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buFont typeface="Arial" panose="020B0604020202020204" pitchFamily="34" charset="0"/>
              <a:buChar char="•"/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针对学生；</a:t>
            </a:r>
          </a:p>
          <a:p>
            <a:pPr marL="12700">
              <a:spcBef>
                <a:spcPts val="15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buFont typeface="Arial" panose="020B0604020202020204" pitchFamily="34" charset="0"/>
              <a:buChar char="•"/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针对</a:t>
            </a: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ADHD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病人；</a:t>
            </a:r>
          </a:p>
          <a:p>
            <a:pPr marL="12700">
              <a:spcBef>
                <a:spcPts val="15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buFont typeface="Arial" panose="020B0604020202020204" pitchFamily="34" charset="0"/>
              <a:buChar char="•"/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针对截肢者。</a:t>
            </a:r>
          </a:p>
        </p:txBody>
      </p:sp>
      <p:sp>
        <p:nvSpPr>
          <p:cNvPr id="20486" name="object 7"/>
          <p:cNvSpPr>
            <a:spLocks noChangeArrowheads="1"/>
          </p:cNvSpPr>
          <p:nvPr/>
        </p:nvSpPr>
        <p:spPr bwMode="auto">
          <a:xfrm>
            <a:off x="6680200" y="2430463"/>
            <a:ext cx="5189538" cy="29464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0350" y="5727700"/>
            <a:ext cx="4718050" cy="259045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 dirty="0">
                <a:solidFill>
                  <a:srgbClr val="5B9BD4"/>
                </a:solidFill>
                <a:latin typeface="Noto Sans CJK JP Regular"/>
                <a:ea typeface="Noto Sans CJK JP Regular"/>
                <a:cs typeface="Noto Sans CJK JP Regular"/>
              </a:rPr>
              <a:t>脑 机 接 口 是 一 个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前沿的、 应用广泛 的 </a:t>
            </a:r>
            <a:r>
              <a:rPr lang="zh-CN" altLang="en-US" sz="1600" dirty="0">
                <a:solidFill>
                  <a:srgbClr val="5B9BD4"/>
                </a:solidFill>
                <a:latin typeface="Noto Sans CJK JP Regular"/>
                <a:ea typeface="Noto Sans CJK JP Regular"/>
                <a:cs typeface="Noto Sans CJK JP Regular"/>
              </a:rPr>
              <a:t>研 究 方 向</a:t>
            </a:r>
            <a:endParaRPr lang="zh-CN" altLang="en-US" sz="16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0488" name="object 9"/>
          <p:cNvSpPr>
            <a:spLocks noChangeArrowheads="1"/>
          </p:cNvSpPr>
          <p:nvPr/>
        </p:nvSpPr>
        <p:spPr bwMode="auto">
          <a:xfrm>
            <a:off x="3570288" y="2430463"/>
            <a:ext cx="2895600" cy="2946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1506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1507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1025" y="1154113"/>
            <a:ext cx="5892800" cy="330200"/>
          </a:xfrm>
        </p:spPr>
        <p:txBody>
          <a:bodyPr tIns="12065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000" dirty="0">
                <a:solidFill>
                  <a:srgbClr val="000000"/>
                </a:solidFill>
                <a:latin typeface="Noto Sans CJK JP Regular"/>
                <a:ea typeface="Noto Sans CJK JP Regular"/>
                <a:cs typeface="Noto Sans CJK JP Regular"/>
              </a:rPr>
              <a:t>在技术方面，脑机接口已经越来越</a:t>
            </a:r>
            <a:r>
              <a:rPr lang="zh-CN" altLang="en-US" sz="20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接近现实生活</a:t>
            </a:r>
            <a:r>
              <a:rPr lang="zh-CN" altLang="en-US" sz="2000" dirty="0">
                <a:solidFill>
                  <a:srgbClr val="000000"/>
                </a:solidFill>
                <a:latin typeface="Noto Sans CJK JP Regular"/>
                <a:ea typeface="Noto Sans CJK JP Regular"/>
                <a:cs typeface="Noto Sans CJK JP Regular"/>
              </a:rPr>
              <a:t>。</a:t>
            </a:r>
            <a:endParaRPr lang="zh-CN" altLang="en-US" sz="20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7375" y="1804988"/>
            <a:ext cx="8597900" cy="44242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269875" indent="-257175">
              <a:spcBef>
                <a:spcPts val="100"/>
              </a:spcBef>
              <a:buFont typeface="Wingdings" panose="05000000000000000000" pitchFamily="2" charset="2"/>
              <a:buChar char=""/>
              <a:tabLst>
                <a:tab pos="269875" algn="l"/>
                <a:tab pos="1382395" algn="l"/>
              </a:tabLst>
            </a:pP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1924	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德国精神病学家汉斯伦杰首次发现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脑电图（物理呈现）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。</a:t>
            </a:r>
          </a:p>
          <a:p>
            <a:pPr marL="269875" indent="-257175">
              <a:spcBef>
                <a:spcPts val="1575"/>
              </a:spcBef>
              <a:buFont typeface="Wingdings" panose="05000000000000000000" pitchFamily="2" charset="2"/>
              <a:buChar char=""/>
              <a:tabLst>
                <a:tab pos="269875" algn="l"/>
                <a:tab pos="1382395" algn="l"/>
              </a:tabLst>
            </a:pP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1969	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华盛顿大学医学院使用猴子进行脑电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生物反馈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研究。</a:t>
            </a:r>
          </a:p>
          <a:p>
            <a:pPr marL="269875" indent="-257175">
              <a:spcBef>
                <a:spcPts val="1590"/>
              </a:spcBef>
              <a:buFont typeface="Wingdings" panose="05000000000000000000" pitchFamily="2" charset="2"/>
              <a:buChar char=""/>
              <a:tabLst>
                <a:tab pos="269875" algn="l"/>
                <a:tab pos="1382395" algn="l"/>
              </a:tabLst>
            </a:pP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1996	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菲利普肯尼迪首次在人脑中植入了接口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设备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。</a:t>
            </a:r>
          </a:p>
          <a:p>
            <a:pPr marL="269875" indent="-257175">
              <a:spcBef>
                <a:spcPts val="1575"/>
              </a:spcBef>
              <a:buFont typeface="Wingdings" panose="05000000000000000000" pitchFamily="2" charset="2"/>
              <a:buChar char=""/>
              <a:tabLst>
                <a:tab pos="269875" algn="l"/>
                <a:tab pos="1382395" algn="l"/>
              </a:tabLst>
            </a:pP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1999	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加勒特</a:t>
            </a: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-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斯坦利（哈佛大学）试图解码神经元发射信息来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重建视觉图像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。</a:t>
            </a:r>
          </a:p>
          <a:p>
            <a:pPr marL="269875" indent="-257175">
              <a:spcBef>
                <a:spcPts val="1575"/>
              </a:spcBef>
              <a:buFont typeface="Wingdings" panose="05000000000000000000" pitchFamily="2" charset="2"/>
              <a:buChar char=""/>
              <a:tabLst>
                <a:tab pos="269875" algn="l"/>
                <a:tab pos="1382395" algn="l"/>
              </a:tabLst>
            </a:pP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2000	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布朗大学的</a:t>
            </a: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John Donoghue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小组实施了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运动控制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来跟踪猴子的视觉目标。</a:t>
            </a:r>
          </a:p>
          <a:p>
            <a:pPr marL="269875" indent="-257175">
              <a:spcBef>
                <a:spcPts val="1590"/>
              </a:spcBef>
              <a:buFont typeface="Wingdings" panose="05000000000000000000" pitchFamily="2" charset="2"/>
              <a:buChar char=""/>
              <a:tabLst>
                <a:tab pos="269875" algn="l"/>
                <a:tab pos="1382395" algn="l"/>
              </a:tabLst>
            </a:pP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2001	John Donoghue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和布朗大学研究团队开始脑植入系统</a:t>
            </a:r>
            <a:r>
              <a:rPr lang="en-US" altLang="zh-CN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Brain Gate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的研究。</a:t>
            </a:r>
          </a:p>
          <a:p>
            <a:pPr marL="269875" indent="-257175">
              <a:spcBef>
                <a:spcPts val="1575"/>
              </a:spcBef>
              <a:buFont typeface="Wingdings" panose="05000000000000000000" pitchFamily="2" charset="2"/>
              <a:buChar char=""/>
              <a:tabLst>
                <a:tab pos="269875" algn="l"/>
                <a:tab pos="1382395" algn="l"/>
              </a:tabLst>
            </a:pP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2014	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通过发送</a:t>
            </a: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EEG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信号（脑电图）在互联网上进行了直接的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脑对脑通信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。</a:t>
            </a:r>
          </a:p>
          <a:p>
            <a:pPr marL="269875" indent="-257175">
              <a:spcBef>
                <a:spcPts val="1575"/>
              </a:spcBef>
              <a:buFont typeface="Wingdings" panose="05000000000000000000" pitchFamily="2" charset="2"/>
              <a:buChar char=""/>
              <a:tabLst>
                <a:tab pos="269875" algn="l"/>
                <a:tab pos="1382395" algn="l"/>
              </a:tabLst>
            </a:pP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2017	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马斯克宣布投资</a:t>
            </a: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Brain Computer Interface Company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（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Neuralink</a:t>
            </a:r>
            <a:r>
              <a:rPr lang="en-US" altLang="zh-CN" dirty="0"/>
              <a:t> 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）。</a:t>
            </a:r>
          </a:p>
          <a:p>
            <a:pPr marL="269875" indent="-257175">
              <a:spcBef>
                <a:spcPts val="1590"/>
              </a:spcBef>
              <a:buFont typeface="Wingdings" panose="05000000000000000000" pitchFamily="2" charset="2"/>
              <a:buChar char=""/>
              <a:tabLst>
                <a:tab pos="269875" algn="l"/>
                <a:tab pos="1382395" algn="l"/>
              </a:tabLst>
            </a:pP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2017	Facebook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建立了一个脑机接口技术团队来研究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脑打字项目（</a:t>
            </a:r>
            <a:r>
              <a:rPr lang="zh-CN" altLang="en-US" b="1" dirty="0">
                <a:solidFill>
                  <a:srgbClr val="FF0000"/>
                </a:solidFill>
              </a:rPr>
              <a:t>将人脑的思维解码为文字语言，定位在消费电子类的非侵入式应用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）。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object 2"/>
          <p:cNvSpPr/>
          <p:nvPr/>
        </p:nvSpPr>
        <p:spPr bwMode="auto">
          <a:xfrm>
            <a:off x="0" y="107950"/>
            <a:ext cx="6029325" cy="534988"/>
          </a:xfrm>
          <a:custGeom>
            <a:avLst/>
            <a:gdLst/>
            <a:ahLst/>
            <a:cxnLst>
              <a:cxn ang="0">
                <a:pos x="5554726" y="0"/>
              </a:cxn>
              <a:cxn ang="0">
                <a:pos x="0" y="0"/>
              </a:cxn>
              <a:cxn ang="0">
                <a:pos x="0" y="533274"/>
              </a:cxn>
              <a:cxn ang="0">
                <a:pos x="6028944" y="534923"/>
              </a:cxn>
              <a:cxn ang="0">
                <a:pos x="5554726" y="0"/>
              </a:cxn>
            </a:cxnLst>
            <a:rect l="0" t="0" r="r" b="b"/>
            <a:pathLst>
              <a:path w="6029325" h="535305">
                <a:moveTo>
                  <a:pt x="5554726" y="0"/>
                </a:moveTo>
                <a:lnTo>
                  <a:pt x="0" y="0"/>
                </a:lnTo>
                <a:lnTo>
                  <a:pt x="0" y="533274"/>
                </a:lnTo>
                <a:lnTo>
                  <a:pt x="6028944" y="534923"/>
                </a:lnTo>
                <a:lnTo>
                  <a:pt x="5554726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2530" name="object 3"/>
          <p:cNvSpPr/>
          <p:nvPr/>
        </p:nvSpPr>
        <p:spPr bwMode="auto">
          <a:xfrm>
            <a:off x="0" y="633413"/>
            <a:ext cx="1218723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187047" y="0"/>
              </a:cxn>
            </a:cxnLst>
            <a:rect l="0" t="0" r="r" b="b"/>
            <a:pathLst>
              <a:path w="12187555">
                <a:moveTo>
                  <a:pt x="0" y="0"/>
                </a:moveTo>
                <a:lnTo>
                  <a:pt x="12187047" y="0"/>
                </a:lnTo>
              </a:path>
            </a:pathLst>
          </a:custGeom>
          <a:noFill/>
          <a:ln w="12953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2531" name="object 4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2532" name="object 5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2533" name="object 6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" name="object 7"/>
          <p:cNvSpPr txBox="1"/>
          <p:nvPr/>
        </p:nvSpPr>
        <p:spPr>
          <a:xfrm>
            <a:off x="1906588" y="5092700"/>
            <a:ext cx="8255000" cy="1215076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indent="457200">
              <a:lnSpc>
                <a:spcPct val="150000"/>
              </a:lnSpc>
              <a:spcBef>
                <a:spcPts val="100"/>
              </a:spcBef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在政策方面，全世界有越来越多的国家对于脑机接口推出了相关政策，</a:t>
            </a: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2013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年 美国一共投入了</a:t>
            </a: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40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多亿美金，</a:t>
            </a:r>
            <a:r>
              <a:rPr lang="en-US" altLang="zh-CN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2017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年中国也正式启动了类脑研究计划（科技创新</a:t>
            </a: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2030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）。</a:t>
            </a:r>
          </a:p>
        </p:txBody>
      </p:sp>
      <p:sp>
        <p:nvSpPr>
          <p:cNvPr id="22535" name="object 8"/>
          <p:cNvSpPr>
            <a:spLocks noChangeArrowheads="1"/>
          </p:cNvSpPr>
          <p:nvPr/>
        </p:nvSpPr>
        <p:spPr bwMode="auto">
          <a:xfrm>
            <a:off x="1905000" y="1101725"/>
            <a:ext cx="8247063" cy="37242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2536" name="object 9"/>
          <p:cNvSpPr>
            <a:spLocks noChangeArrowheads="1"/>
          </p:cNvSpPr>
          <p:nvPr/>
        </p:nvSpPr>
        <p:spPr bwMode="auto">
          <a:xfrm>
            <a:off x="2035175" y="1230313"/>
            <a:ext cx="7988300" cy="34671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4463" y="2139950"/>
            <a:ext cx="1720850" cy="638175"/>
          </a:xfrm>
          <a:prstGeom prst="rect">
            <a:avLst/>
          </a:prstGeom>
          <a:solidFill>
            <a:srgbClr val="5B9BD4"/>
          </a:solidFill>
        </p:spPr>
        <p:txBody>
          <a:bodyPr lIns="0" tIns="69850" rIns="0" bIns="0">
            <a:spAutoFit/>
          </a:bodyPr>
          <a:lstStyle/>
          <a:p>
            <a:pPr marL="132080" fontAlgn="auto">
              <a:spcBef>
                <a:spcPts val="550"/>
              </a:spcBef>
              <a:spcAft>
                <a:spcPts val="0"/>
              </a:spcAft>
              <a:defRPr/>
            </a:pPr>
            <a:r>
              <a:rPr spc="10" dirty="0">
                <a:latin typeface="Noto Sans CJK JP Regular"/>
                <a:ea typeface="+mn-ea"/>
                <a:cs typeface="Noto Sans CJK JP Regular"/>
              </a:rPr>
              <a:t>United</a:t>
            </a:r>
            <a:r>
              <a:rPr spc="55" dirty="0">
                <a:latin typeface="Noto Sans CJK JP Regular"/>
                <a:ea typeface="+mn-ea"/>
                <a:cs typeface="Noto Sans CJK JP Regular"/>
              </a:rPr>
              <a:t> </a:t>
            </a:r>
            <a:r>
              <a:rPr spc="-25" dirty="0">
                <a:latin typeface="Noto Sans CJK JP Regular"/>
                <a:ea typeface="+mn-ea"/>
                <a:cs typeface="Noto Sans CJK JP Regular"/>
              </a:rPr>
              <a:t>States</a:t>
            </a:r>
            <a:endParaRPr>
              <a:latin typeface="Noto Sans CJK JP Regular"/>
              <a:ea typeface="+mn-ea"/>
              <a:cs typeface="Noto Sans CJK JP Regular"/>
            </a:endParaRPr>
          </a:p>
          <a:p>
            <a:pPr marL="113030" fontAlgn="auto">
              <a:spcBef>
                <a:spcPts val="15"/>
              </a:spcBef>
              <a:spcAft>
                <a:spcPts val="0"/>
              </a:spcAft>
              <a:defRPr/>
            </a:pPr>
            <a:r>
              <a:rPr sz="1350" spc="-15" dirty="0">
                <a:latin typeface="Noto Sans CJK JP Regular"/>
                <a:ea typeface="+mn-ea"/>
                <a:cs typeface="Noto Sans CJK JP Regular"/>
              </a:rPr>
              <a:t>U.S </a:t>
            </a:r>
            <a:r>
              <a:rPr sz="1350" spc="-20" dirty="0">
                <a:latin typeface="Noto Sans CJK JP Regular"/>
                <a:ea typeface="+mn-ea"/>
                <a:cs typeface="Noto Sans CJK JP Regular"/>
              </a:rPr>
              <a:t>Brain</a:t>
            </a:r>
            <a:r>
              <a:rPr sz="1350" spc="145" dirty="0">
                <a:latin typeface="Noto Sans CJK JP Regular"/>
                <a:ea typeface="+mn-ea"/>
                <a:cs typeface="Noto Sans CJK JP Regular"/>
              </a:rPr>
              <a:t> </a:t>
            </a:r>
            <a:r>
              <a:rPr sz="1350" spc="-5" dirty="0">
                <a:latin typeface="Noto Sans CJK JP Regular"/>
                <a:ea typeface="+mn-ea"/>
                <a:cs typeface="Noto Sans CJK JP Regular"/>
              </a:rPr>
              <a:t>Initiative</a:t>
            </a:r>
            <a:endParaRPr sz="1350">
              <a:latin typeface="Noto Sans CJK JP Regular"/>
              <a:ea typeface="+mn-ea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32325" y="1736725"/>
            <a:ext cx="2106613" cy="638175"/>
          </a:xfrm>
          <a:prstGeom prst="rect">
            <a:avLst/>
          </a:prstGeom>
          <a:solidFill>
            <a:srgbClr val="5B9BD4"/>
          </a:solidFill>
        </p:spPr>
        <p:txBody>
          <a:bodyPr lIns="0" tIns="69850" rIns="0" bIns="0">
            <a:spAutoFit/>
          </a:bodyPr>
          <a:lstStyle/>
          <a:p>
            <a:pPr marL="168910" fontAlgn="auto">
              <a:spcBef>
                <a:spcPts val="550"/>
              </a:spcBef>
              <a:spcAft>
                <a:spcPts val="0"/>
              </a:spcAft>
              <a:defRPr/>
            </a:pPr>
            <a:r>
              <a:rPr dirty="0">
                <a:latin typeface="Noto Sans CJK JP Regular"/>
                <a:ea typeface="+mn-ea"/>
                <a:cs typeface="Noto Sans CJK JP Regular"/>
              </a:rPr>
              <a:t>European</a:t>
            </a:r>
            <a:r>
              <a:rPr spc="114" dirty="0">
                <a:latin typeface="Noto Sans CJK JP Regular"/>
                <a:ea typeface="+mn-ea"/>
                <a:cs typeface="Noto Sans CJK JP Regular"/>
              </a:rPr>
              <a:t> </a:t>
            </a:r>
            <a:r>
              <a:rPr spc="20" dirty="0">
                <a:latin typeface="Noto Sans CJK JP Regular"/>
                <a:ea typeface="+mn-ea"/>
                <a:cs typeface="Noto Sans CJK JP Regular"/>
              </a:rPr>
              <a:t>Union</a:t>
            </a:r>
            <a:endParaRPr>
              <a:latin typeface="Noto Sans CJK JP Regular"/>
              <a:ea typeface="+mn-ea"/>
              <a:cs typeface="Noto Sans CJK JP Regular"/>
            </a:endParaRPr>
          </a:p>
          <a:p>
            <a:pPr marL="205105" fontAlgn="auto">
              <a:spcBef>
                <a:spcPts val="15"/>
              </a:spcBef>
              <a:spcAft>
                <a:spcPts val="0"/>
              </a:spcAft>
              <a:defRPr/>
            </a:pPr>
            <a:r>
              <a:rPr sz="1350" spc="10" dirty="0">
                <a:latin typeface="Noto Sans CJK JP Regular"/>
                <a:ea typeface="+mn-ea"/>
                <a:cs typeface="Noto Sans CJK JP Regular"/>
              </a:rPr>
              <a:t>Human </a:t>
            </a:r>
            <a:r>
              <a:rPr sz="1350" spc="-20" dirty="0">
                <a:latin typeface="Noto Sans CJK JP Regular"/>
                <a:ea typeface="+mn-ea"/>
                <a:cs typeface="Noto Sans CJK JP Regular"/>
              </a:rPr>
              <a:t>Brain</a:t>
            </a:r>
            <a:r>
              <a:rPr sz="1350" spc="180" dirty="0">
                <a:latin typeface="Noto Sans CJK JP Regular"/>
                <a:ea typeface="+mn-ea"/>
                <a:cs typeface="Noto Sans CJK JP Regular"/>
              </a:rPr>
              <a:t> </a:t>
            </a:r>
            <a:r>
              <a:rPr sz="1350" spc="-5" dirty="0">
                <a:latin typeface="Noto Sans CJK JP Regular"/>
                <a:ea typeface="+mn-ea"/>
                <a:cs typeface="Noto Sans CJK JP Regular"/>
              </a:rPr>
              <a:t>Project</a:t>
            </a:r>
            <a:endParaRPr sz="1350">
              <a:latin typeface="Noto Sans CJK JP Regular"/>
              <a:ea typeface="+mn-ea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813" y="1671638"/>
            <a:ext cx="998537" cy="384175"/>
          </a:xfrm>
          <a:prstGeom prst="rect">
            <a:avLst/>
          </a:prstGeom>
          <a:solidFill>
            <a:srgbClr val="5B9BD4"/>
          </a:solidFill>
        </p:spPr>
        <p:txBody>
          <a:bodyPr lIns="0" tIns="46990" rIns="0" bIns="0">
            <a:spAutoFit/>
          </a:bodyPr>
          <a:lstStyle/>
          <a:p>
            <a:pPr marL="154940" fontAlgn="auto">
              <a:spcBef>
                <a:spcPts val="370"/>
              </a:spcBef>
              <a:spcAft>
                <a:spcPts val="0"/>
              </a:spcAft>
              <a:defRPr/>
            </a:pPr>
            <a:r>
              <a:rPr spc="-5" dirty="0">
                <a:latin typeface="Noto Sans CJK JP Regular"/>
                <a:ea typeface="+mn-ea"/>
                <a:cs typeface="Noto Sans CJK JP Regular"/>
              </a:rPr>
              <a:t>Russia</a:t>
            </a:r>
            <a:endParaRPr>
              <a:latin typeface="Noto Sans CJK JP Regular"/>
              <a:ea typeface="+mn-ea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6338" y="2305050"/>
            <a:ext cx="1000125" cy="384175"/>
          </a:xfrm>
          <a:prstGeom prst="rect">
            <a:avLst/>
          </a:prstGeom>
          <a:solidFill>
            <a:srgbClr val="5B9BD4"/>
          </a:solidFill>
        </p:spPr>
        <p:txBody>
          <a:bodyPr lIns="0" tIns="46990" rIns="0" bIns="0">
            <a:spAutoFit/>
          </a:bodyPr>
          <a:lstStyle/>
          <a:p>
            <a:pPr marL="188595" fontAlgn="auto">
              <a:spcBef>
                <a:spcPts val="370"/>
              </a:spcBef>
              <a:spcAft>
                <a:spcPts val="0"/>
              </a:spcAft>
              <a:defRPr/>
            </a:pPr>
            <a:r>
              <a:rPr spc="5" dirty="0">
                <a:latin typeface="Noto Sans CJK JP Regular"/>
                <a:ea typeface="+mn-ea"/>
                <a:cs typeface="Noto Sans CJK JP Regular"/>
              </a:rPr>
              <a:t>China</a:t>
            </a:r>
            <a:endParaRPr>
              <a:latin typeface="Noto Sans CJK JP Regular"/>
              <a:ea typeface="+mn-ea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61425" y="2778125"/>
            <a:ext cx="1000125" cy="384175"/>
          </a:xfrm>
          <a:prstGeom prst="rect">
            <a:avLst/>
          </a:prstGeom>
          <a:solidFill>
            <a:srgbClr val="5B9BD4"/>
          </a:solidFill>
        </p:spPr>
        <p:txBody>
          <a:bodyPr lIns="0" tIns="46990" rIns="0" bIns="0">
            <a:spAutoFit/>
          </a:bodyPr>
          <a:lstStyle/>
          <a:p>
            <a:pPr marL="186690" fontAlgn="auto">
              <a:spcBef>
                <a:spcPts val="370"/>
              </a:spcBef>
              <a:spcAft>
                <a:spcPts val="0"/>
              </a:spcAft>
              <a:defRPr/>
            </a:pPr>
            <a:r>
              <a:rPr spc="-60" dirty="0">
                <a:latin typeface="Noto Sans CJK JP Regular"/>
                <a:ea typeface="+mn-ea"/>
                <a:cs typeface="Noto Sans CJK JP Regular"/>
              </a:rPr>
              <a:t>Japan</a:t>
            </a:r>
            <a:endParaRPr>
              <a:latin typeface="Noto Sans CJK JP Regular"/>
              <a:ea typeface="+mn-ea"/>
              <a:cs typeface="Noto Sans CJK JP Regul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3554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3555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6938" y="1046163"/>
            <a:ext cx="4203700" cy="392112"/>
          </a:xfrm>
        </p:spPr>
        <p:txBody>
          <a:bodyPr tIns="12700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4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逐步显现的脑机接口</a:t>
            </a:r>
            <a:r>
              <a:rPr lang="zh-CN" altLang="en-US" sz="24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路线图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2800" y="1981200"/>
            <a:ext cx="1749425" cy="3000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B. 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机器分析大脑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2800" y="2255838"/>
            <a:ext cx="2568575" cy="2835275"/>
          </a:xfrm>
          <a:prstGeom prst="rect">
            <a:avLst/>
          </a:prstGeom>
        </p:spPr>
        <p:txBody>
          <a:bodyPr lIns="0" tIns="139700" rIns="0" bIns="0">
            <a:spAutoFit/>
          </a:bodyPr>
          <a:lstStyle/>
          <a:p>
            <a:pPr marL="269875" indent="-257175">
              <a:spcBef>
                <a:spcPts val="11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脑打字</a:t>
            </a:r>
          </a:p>
          <a:p>
            <a:pPr marL="269875" indent="-257175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基于大脑的生物测定学</a:t>
            </a:r>
          </a:p>
          <a:p>
            <a:pPr marL="269875" indent="-257175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感觉提取</a:t>
            </a:r>
          </a:p>
          <a:p>
            <a:pPr marL="269875" indent="-257175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消费者情绪检测</a:t>
            </a:r>
          </a:p>
          <a:p>
            <a:pPr marL="269875" indent="-257175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内存上传</a:t>
            </a: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/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下载</a:t>
            </a:r>
          </a:p>
          <a:p>
            <a:pPr marL="269875" indent="-257175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提高心智能力</a:t>
            </a:r>
          </a:p>
          <a:p>
            <a:pPr marL="269875" indent="-257175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人类</a:t>
            </a: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AI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67838" y="1944688"/>
            <a:ext cx="1644650" cy="3302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2000" dirty="0">
                <a:latin typeface="Noto Sans CJK JP Regular"/>
                <a:ea typeface="Noto Sans CJK JP Regular"/>
                <a:cs typeface="Noto Sans CJK JP Regular"/>
              </a:rPr>
              <a:t>A</a:t>
            </a: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.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大脑控制机器</a:t>
            </a:r>
          </a:p>
        </p:txBody>
      </p:sp>
      <p:sp>
        <p:nvSpPr>
          <p:cNvPr id="23560" name="object 9"/>
          <p:cNvSpPr txBox="1">
            <a:spLocks noChangeArrowheads="1"/>
          </p:cNvSpPr>
          <p:nvPr/>
        </p:nvSpPr>
        <p:spPr bwMode="auto">
          <a:xfrm>
            <a:off x="9367838" y="2247900"/>
            <a:ext cx="1425575" cy="1630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39700" rIns="0" bIns="0">
            <a:spAutoFit/>
          </a:bodyPr>
          <a:lstStyle/>
          <a:p>
            <a:pPr marL="269875" indent="-257175">
              <a:spcBef>
                <a:spcPts val="11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智能假肢</a:t>
            </a:r>
          </a:p>
          <a:p>
            <a:pPr marL="269875" indent="-257175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智能外骨骼</a:t>
            </a:r>
          </a:p>
          <a:p>
            <a:pPr marL="269875" indent="-257175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智能家居</a:t>
            </a:r>
          </a:p>
          <a:p>
            <a:pPr marL="269875" indent="-257175"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智能驾驶</a:t>
            </a:r>
          </a:p>
        </p:txBody>
      </p:sp>
      <p:sp>
        <p:nvSpPr>
          <p:cNvPr id="23561" name="object 10"/>
          <p:cNvSpPr>
            <a:spLocks noChangeArrowheads="1"/>
          </p:cNvSpPr>
          <p:nvPr/>
        </p:nvSpPr>
        <p:spPr bwMode="auto">
          <a:xfrm>
            <a:off x="4919663" y="2098675"/>
            <a:ext cx="2767012" cy="25384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3562" name="object 11"/>
          <p:cNvSpPr>
            <a:spLocks noChangeArrowheads="1"/>
          </p:cNvSpPr>
          <p:nvPr/>
        </p:nvSpPr>
        <p:spPr bwMode="auto">
          <a:xfrm>
            <a:off x="5048250" y="2227263"/>
            <a:ext cx="2509838" cy="22812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6225" y="5073650"/>
            <a:ext cx="1638300" cy="843821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C.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大脑连接大脑（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信号层面抑或感知层面？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）</a:t>
            </a:r>
          </a:p>
        </p:txBody>
      </p:sp>
      <p:sp>
        <p:nvSpPr>
          <p:cNvPr id="23564" name="object 13"/>
          <p:cNvSpPr/>
          <p:nvPr/>
        </p:nvSpPr>
        <p:spPr bwMode="auto">
          <a:xfrm>
            <a:off x="7073900" y="2432050"/>
            <a:ext cx="2012950" cy="696913"/>
          </a:xfrm>
          <a:custGeom>
            <a:avLst/>
            <a:gdLst/>
            <a:ahLst/>
            <a:cxnLst>
              <a:cxn ang="0">
                <a:pos x="63246" y="653034"/>
              </a:cxn>
              <a:cxn ang="0">
                <a:pos x="76251" y="665420"/>
              </a:cxn>
              <a:cxn ang="0">
                <a:pos x="757301" y="528447"/>
              </a:cxn>
              <a:cxn ang="0">
                <a:pos x="577976" y="584326"/>
              </a:cxn>
              <a:cxn ang="0">
                <a:pos x="324103" y="632460"/>
              </a:cxn>
              <a:cxn ang="0">
                <a:pos x="76018" y="652717"/>
              </a:cxn>
              <a:cxn ang="0">
                <a:pos x="325754" y="645033"/>
              </a:cxn>
              <a:cxn ang="0">
                <a:pos x="581025" y="596646"/>
              </a:cxn>
              <a:cxn ang="0">
                <a:pos x="818007" y="502920"/>
              </a:cxn>
              <a:cxn ang="0">
                <a:pos x="823214" y="514603"/>
              </a:cxn>
              <a:cxn ang="0">
                <a:pos x="817879" y="503047"/>
              </a:cxn>
              <a:cxn ang="0">
                <a:pos x="845543" y="489783"/>
              </a:cxn>
              <a:cxn ang="0">
                <a:pos x="894969" y="462407"/>
              </a:cxn>
              <a:cxn ang="0">
                <a:pos x="916432" y="448183"/>
              </a:cxn>
              <a:cxn ang="0">
                <a:pos x="937531" y="448437"/>
              </a:cxn>
              <a:cxn ang="0">
                <a:pos x="926084" y="441325"/>
              </a:cxn>
              <a:cxn ang="0">
                <a:pos x="963148" y="426847"/>
              </a:cxn>
              <a:cxn ang="0">
                <a:pos x="935482" y="434086"/>
              </a:cxn>
              <a:cxn ang="0">
                <a:pos x="963148" y="426847"/>
              </a:cxn>
              <a:cxn ang="0">
                <a:pos x="959841" y="412513"/>
              </a:cxn>
              <a:cxn ang="0">
                <a:pos x="973074" y="397890"/>
              </a:cxn>
              <a:cxn ang="0">
                <a:pos x="1002308" y="376047"/>
              </a:cxn>
              <a:cxn ang="0">
                <a:pos x="989202" y="397890"/>
              </a:cxn>
              <a:cxn ang="0">
                <a:pos x="978789" y="390525"/>
              </a:cxn>
              <a:cxn ang="0">
                <a:pos x="987805" y="376300"/>
              </a:cxn>
              <a:cxn ang="0">
                <a:pos x="994664" y="361696"/>
              </a:cxn>
              <a:cxn ang="0">
                <a:pos x="1008046" y="361696"/>
              </a:cxn>
              <a:cxn ang="0">
                <a:pos x="998601" y="347979"/>
              </a:cxn>
              <a:cxn ang="0">
                <a:pos x="1011525" y="347345"/>
              </a:cxn>
              <a:cxn ang="0">
                <a:pos x="998628" y="347772"/>
              </a:cxn>
              <a:cxn ang="0">
                <a:pos x="1778000" y="11302"/>
              </a:cxn>
              <a:cxn ang="0">
                <a:pos x="1512824" y="51435"/>
              </a:cxn>
              <a:cxn ang="0">
                <a:pos x="1219200" y="139191"/>
              </a:cxn>
              <a:cxn ang="0">
                <a:pos x="1001522" y="316864"/>
              </a:cxn>
              <a:cxn ang="0">
                <a:pos x="1012317" y="341629"/>
              </a:cxn>
              <a:cxn ang="0">
                <a:pos x="1015746" y="311785"/>
              </a:cxn>
              <a:cxn ang="0">
                <a:pos x="1029214" y="283210"/>
              </a:cxn>
              <a:cxn ang="0">
                <a:pos x="1060607" y="247014"/>
              </a:cxn>
              <a:cxn ang="0">
                <a:pos x="1117788" y="204470"/>
              </a:cxn>
              <a:cxn ang="0">
                <a:pos x="1224026" y="150875"/>
              </a:cxn>
              <a:cxn ang="0">
                <a:pos x="1358773" y="103377"/>
              </a:cxn>
              <a:cxn ang="0">
                <a:pos x="1557527" y="55499"/>
              </a:cxn>
              <a:cxn ang="0">
                <a:pos x="1825371" y="20065"/>
              </a:cxn>
              <a:cxn ang="0">
                <a:pos x="999617" y="340233"/>
              </a:cxn>
              <a:cxn ang="0">
                <a:pos x="1013047" y="326009"/>
              </a:cxn>
              <a:cxn ang="0">
                <a:pos x="1015788" y="311785"/>
              </a:cxn>
              <a:cxn ang="0">
                <a:pos x="1017904" y="305308"/>
              </a:cxn>
              <a:cxn ang="0">
                <a:pos x="1020952" y="298069"/>
              </a:cxn>
              <a:cxn ang="0">
                <a:pos x="1029080" y="283210"/>
              </a:cxn>
              <a:cxn ang="0">
                <a:pos x="1039749" y="268732"/>
              </a:cxn>
              <a:cxn ang="0">
                <a:pos x="1060607" y="247014"/>
              </a:cxn>
              <a:cxn ang="0">
                <a:pos x="1068577" y="239902"/>
              </a:cxn>
              <a:cxn ang="0">
                <a:pos x="1086661" y="225551"/>
              </a:cxn>
              <a:cxn ang="0">
                <a:pos x="1117727" y="204470"/>
              </a:cxn>
              <a:cxn ang="0">
                <a:pos x="1194816" y="163829"/>
              </a:cxn>
            </a:cxnLst>
            <a:rect l="0" t="0" r="r" b="b"/>
            <a:pathLst>
              <a:path w="2012950" h="697230">
                <a:moveTo>
                  <a:pt x="75438" y="621029"/>
                </a:moveTo>
                <a:lnTo>
                  <a:pt x="0" y="660526"/>
                </a:lnTo>
                <a:lnTo>
                  <a:pt x="76835" y="697229"/>
                </a:lnTo>
                <a:lnTo>
                  <a:pt x="76257" y="665734"/>
                </a:lnTo>
                <a:lnTo>
                  <a:pt x="63626" y="665734"/>
                </a:lnTo>
                <a:lnTo>
                  <a:pt x="63246" y="653034"/>
                </a:lnTo>
                <a:lnTo>
                  <a:pt x="76018" y="652717"/>
                </a:lnTo>
                <a:lnTo>
                  <a:pt x="75438" y="621029"/>
                </a:lnTo>
                <a:close/>
              </a:path>
              <a:path w="2012950" h="697230">
                <a:moveTo>
                  <a:pt x="76018" y="652717"/>
                </a:moveTo>
                <a:lnTo>
                  <a:pt x="63246" y="653034"/>
                </a:lnTo>
                <a:lnTo>
                  <a:pt x="63626" y="665734"/>
                </a:lnTo>
                <a:lnTo>
                  <a:pt x="76251" y="665420"/>
                </a:lnTo>
                <a:lnTo>
                  <a:pt x="76018" y="652717"/>
                </a:lnTo>
                <a:close/>
              </a:path>
              <a:path w="2012950" h="697230">
                <a:moveTo>
                  <a:pt x="76251" y="665420"/>
                </a:moveTo>
                <a:lnTo>
                  <a:pt x="63626" y="665734"/>
                </a:lnTo>
                <a:lnTo>
                  <a:pt x="76257" y="665734"/>
                </a:lnTo>
                <a:lnTo>
                  <a:pt x="76251" y="665420"/>
                </a:lnTo>
                <a:close/>
              </a:path>
              <a:path w="2012950" h="697230">
                <a:moveTo>
                  <a:pt x="757301" y="528447"/>
                </a:moveTo>
                <a:lnTo>
                  <a:pt x="724280" y="540638"/>
                </a:lnTo>
                <a:lnTo>
                  <a:pt x="724535" y="540638"/>
                </a:lnTo>
                <a:lnTo>
                  <a:pt x="689864" y="552323"/>
                </a:lnTo>
                <a:lnTo>
                  <a:pt x="653796" y="563499"/>
                </a:lnTo>
                <a:lnTo>
                  <a:pt x="616585" y="574166"/>
                </a:lnTo>
                <a:lnTo>
                  <a:pt x="577976" y="584326"/>
                </a:lnTo>
                <a:lnTo>
                  <a:pt x="538099" y="593978"/>
                </a:lnTo>
                <a:lnTo>
                  <a:pt x="497077" y="602996"/>
                </a:lnTo>
                <a:lnTo>
                  <a:pt x="455168" y="611377"/>
                </a:lnTo>
                <a:lnTo>
                  <a:pt x="412242" y="619125"/>
                </a:lnTo>
                <a:lnTo>
                  <a:pt x="368553" y="626110"/>
                </a:lnTo>
                <a:lnTo>
                  <a:pt x="324103" y="632460"/>
                </a:lnTo>
                <a:lnTo>
                  <a:pt x="278892" y="638048"/>
                </a:lnTo>
                <a:lnTo>
                  <a:pt x="233299" y="642874"/>
                </a:lnTo>
                <a:lnTo>
                  <a:pt x="187071" y="646811"/>
                </a:lnTo>
                <a:lnTo>
                  <a:pt x="140716" y="649986"/>
                </a:lnTo>
                <a:lnTo>
                  <a:pt x="93852" y="652272"/>
                </a:lnTo>
                <a:lnTo>
                  <a:pt x="76018" y="652717"/>
                </a:lnTo>
                <a:lnTo>
                  <a:pt x="76251" y="665420"/>
                </a:lnTo>
                <a:lnTo>
                  <a:pt x="141477" y="662686"/>
                </a:lnTo>
                <a:lnTo>
                  <a:pt x="188214" y="659511"/>
                </a:lnTo>
                <a:lnTo>
                  <a:pt x="234569" y="655574"/>
                </a:lnTo>
                <a:lnTo>
                  <a:pt x="280416" y="650621"/>
                </a:lnTo>
                <a:lnTo>
                  <a:pt x="325754" y="645033"/>
                </a:lnTo>
                <a:lnTo>
                  <a:pt x="370459" y="638683"/>
                </a:lnTo>
                <a:lnTo>
                  <a:pt x="414400" y="631698"/>
                </a:lnTo>
                <a:lnTo>
                  <a:pt x="457580" y="623824"/>
                </a:lnTo>
                <a:lnTo>
                  <a:pt x="499745" y="615441"/>
                </a:lnTo>
                <a:lnTo>
                  <a:pt x="540893" y="606298"/>
                </a:lnTo>
                <a:lnTo>
                  <a:pt x="581025" y="596646"/>
                </a:lnTo>
                <a:lnTo>
                  <a:pt x="620014" y="586486"/>
                </a:lnTo>
                <a:lnTo>
                  <a:pt x="657605" y="575690"/>
                </a:lnTo>
                <a:lnTo>
                  <a:pt x="728599" y="552576"/>
                </a:lnTo>
                <a:lnTo>
                  <a:pt x="790991" y="528574"/>
                </a:lnTo>
                <a:lnTo>
                  <a:pt x="757174" y="528574"/>
                </a:lnTo>
                <a:close/>
              </a:path>
              <a:path w="2012950" h="697230">
                <a:moveTo>
                  <a:pt x="818007" y="502920"/>
                </a:moveTo>
                <a:lnTo>
                  <a:pt x="788416" y="515874"/>
                </a:lnTo>
                <a:lnTo>
                  <a:pt x="788670" y="515874"/>
                </a:lnTo>
                <a:lnTo>
                  <a:pt x="757174" y="528574"/>
                </a:lnTo>
                <a:lnTo>
                  <a:pt x="790991" y="528574"/>
                </a:lnTo>
                <a:lnTo>
                  <a:pt x="793496" y="527558"/>
                </a:lnTo>
                <a:lnTo>
                  <a:pt x="823214" y="514603"/>
                </a:lnTo>
                <a:lnTo>
                  <a:pt x="847309" y="503047"/>
                </a:lnTo>
                <a:lnTo>
                  <a:pt x="817879" y="503047"/>
                </a:lnTo>
                <a:lnTo>
                  <a:pt x="818007" y="502920"/>
                </a:lnTo>
                <a:close/>
              </a:path>
              <a:path w="2012950" h="697230">
                <a:moveTo>
                  <a:pt x="872882" y="489712"/>
                </a:moveTo>
                <a:lnTo>
                  <a:pt x="845693" y="489712"/>
                </a:lnTo>
                <a:lnTo>
                  <a:pt x="817879" y="503047"/>
                </a:lnTo>
                <a:lnTo>
                  <a:pt x="847309" y="503047"/>
                </a:lnTo>
                <a:lnTo>
                  <a:pt x="851280" y="501141"/>
                </a:lnTo>
                <a:lnTo>
                  <a:pt x="872882" y="489712"/>
                </a:lnTo>
                <a:close/>
              </a:path>
              <a:path w="2012950" h="697230">
                <a:moveTo>
                  <a:pt x="896472" y="476123"/>
                </a:moveTo>
                <a:lnTo>
                  <a:pt x="871347" y="476123"/>
                </a:lnTo>
                <a:lnTo>
                  <a:pt x="845543" y="489783"/>
                </a:lnTo>
                <a:lnTo>
                  <a:pt x="845693" y="489712"/>
                </a:lnTo>
                <a:lnTo>
                  <a:pt x="872882" y="489712"/>
                </a:lnTo>
                <a:lnTo>
                  <a:pt x="877443" y="487299"/>
                </a:lnTo>
                <a:lnTo>
                  <a:pt x="896472" y="476123"/>
                </a:lnTo>
                <a:close/>
              </a:path>
              <a:path w="2012950" h="697230">
                <a:moveTo>
                  <a:pt x="917827" y="462407"/>
                </a:moveTo>
                <a:lnTo>
                  <a:pt x="894969" y="462407"/>
                </a:lnTo>
                <a:lnTo>
                  <a:pt x="871093" y="476250"/>
                </a:lnTo>
                <a:lnTo>
                  <a:pt x="871347" y="476123"/>
                </a:lnTo>
                <a:lnTo>
                  <a:pt x="896472" y="476123"/>
                </a:lnTo>
                <a:lnTo>
                  <a:pt x="901446" y="473201"/>
                </a:lnTo>
                <a:lnTo>
                  <a:pt x="917827" y="462407"/>
                </a:lnTo>
                <a:close/>
              </a:path>
              <a:path w="2012950" h="697230">
                <a:moveTo>
                  <a:pt x="916432" y="448183"/>
                </a:moveTo>
                <a:lnTo>
                  <a:pt x="894715" y="462534"/>
                </a:lnTo>
                <a:lnTo>
                  <a:pt x="894969" y="462407"/>
                </a:lnTo>
                <a:lnTo>
                  <a:pt x="917827" y="462407"/>
                </a:lnTo>
                <a:lnTo>
                  <a:pt x="923417" y="458724"/>
                </a:lnTo>
                <a:lnTo>
                  <a:pt x="933703" y="451358"/>
                </a:lnTo>
                <a:lnTo>
                  <a:pt x="937531" y="448437"/>
                </a:lnTo>
                <a:lnTo>
                  <a:pt x="916177" y="448437"/>
                </a:lnTo>
                <a:lnTo>
                  <a:pt x="916432" y="448183"/>
                </a:lnTo>
                <a:close/>
              </a:path>
              <a:path w="2012950" h="697230">
                <a:moveTo>
                  <a:pt x="963148" y="426847"/>
                </a:moveTo>
                <a:lnTo>
                  <a:pt x="944245" y="426847"/>
                </a:lnTo>
                <a:lnTo>
                  <a:pt x="935354" y="434213"/>
                </a:lnTo>
                <a:lnTo>
                  <a:pt x="926084" y="441325"/>
                </a:lnTo>
                <a:lnTo>
                  <a:pt x="916177" y="448437"/>
                </a:lnTo>
                <a:lnTo>
                  <a:pt x="937531" y="448437"/>
                </a:lnTo>
                <a:lnTo>
                  <a:pt x="943355" y="443991"/>
                </a:lnTo>
                <a:lnTo>
                  <a:pt x="952373" y="436499"/>
                </a:lnTo>
                <a:lnTo>
                  <a:pt x="960882" y="429005"/>
                </a:lnTo>
                <a:lnTo>
                  <a:pt x="963148" y="426847"/>
                </a:lnTo>
                <a:close/>
              </a:path>
              <a:path w="2012950" h="697230">
                <a:moveTo>
                  <a:pt x="926211" y="441198"/>
                </a:moveTo>
                <a:lnTo>
                  <a:pt x="926034" y="441325"/>
                </a:lnTo>
                <a:lnTo>
                  <a:pt x="926211" y="441198"/>
                </a:lnTo>
                <a:close/>
              </a:path>
              <a:path w="2012950" h="697230">
                <a:moveTo>
                  <a:pt x="935482" y="434086"/>
                </a:moveTo>
                <a:lnTo>
                  <a:pt x="935317" y="434213"/>
                </a:lnTo>
                <a:lnTo>
                  <a:pt x="935482" y="434086"/>
                </a:lnTo>
                <a:close/>
              </a:path>
              <a:path w="2012950" h="697230">
                <a:moveTo>
                  <a:pt x="977312" y="412369"/>
                </a:moveTo>
                <a:lnTo>
                  <a:pt x="959993" y="412369"/>
                </a:lnTo>
                <a:lnTo>
                  <a:pt x="952246" y="419735"/>
                </a:lnTo>
                <a:lnTo>
                  <a:pt x="943991" y="426974"/>
                </a:lnTo>
                <a:lnTo>
                  <a:pt x="944245" y="426847"/>
                </a:lnTo>
                <a:lnTo>
                  <a:pt x="963148" y="426847"/>
                </a:lnTo>
                <a:lnTo>
                  <a:pt x="968883" y="421386"/>
                </a:lnTo>
                <a:lnTo>
                  <a:pt x="976122" y="413765"/>
                </a:lnTo>
                <a:lnTo>
                  <a:pt x="977312" y="412369"/>
                </a:lnTo>
                <a:close/>
              </a:path>
              <a:path w="2012950" h="697230">
                <a:moveTo>
                  <a:pt x="983440" y="405129"/>
                </a:moveTo>
                <a:lnTo>
                  <a:pt x="966724" y="405129"/>
                </a:lnTo>
                <a:lnTo>
                  <a:pt x="959841" y="412513"/>
                </a:lnTo>
                <a:lnTo>
                  <a:pt x="959993" y="412369"/>
                </a:lnTo>
                <a:lnTo>
                  <a:pt x="977312" y="412369"/>
                </a:lnTo>
                <a:lnTo>
                  <a:pt x="982726" y="406019"/>
                </a:lnTo>
                <a:lnTo>
                  <a:pt x="983440" y="405129"/>
                </a:lnTo>
                <a:close/>
              </a:path>
              <a:path w="2012950" h="697230">
                <a:moveTo>
                  <a:pt x="989202" y="397890"/>
                </a:moveTo>
                <a:lnTo>
                  <a:pt x="973074" y="397890"/>
                </a:lnTo>
                <a:lnTo>
                  <a:pt x="966597" y="405257"/>
                </a:lnTo>
                <a:lnTo>
                  <a:pt x="966724" y="405129"/>
                </a:lnTo>
                <a:lnTo>
                  <a:pt x="983440" y="405129"/>
                </a:lnTo>
                <a:lnTo>
                  <a:pt x="988949" y="398272"/>
                </a:lnTo>
                <a:lnTo>
                  <a:pt x="989202" y="397890"/>
                </a:lnTo>
                <a:close/>
              </a:path>
              <a:path w="2012950" h="697230">
                <a:moveTo>
                  <a:pt x="1002308" y="376047"/>
                </a:moveTo>
                <a:lnTo>
                  <a:pt x="988060" y="376047"/>
                </a:lnTo>
                <a:lnTo>
                  <a:pt x="983488" y="383666"/>
                </a:lnTo>
                <a:lnTo>
                  <a:pt x="978535" y="390905"/>
                </a:lnTo>
                <a:lnTo>
                  <a:pt x="972820" y="398145"/>
                </a:lnTo>
                <a:lnTo>
                  <a:pt x="973074" y="397890"/>
                </a:lnTo>
                <a:lnTo>
                  <a:pt x="989202" y="397890"/>
                </a:lnTo>
                <a:lnTo>
                  <a:pt x="994283" y="390271"/>
                </a:lnTo>
                <a:lnTo>
                  <a:pt x="998982" y="382397"/>
                </a:lnTo>
                <a:lnTo>
                  <a:pt x="1002308" y="376047"/>
                </a:lnTo>
                <a:close/>
              </a:path>
              <a:path w="2012950" h="697230">
                <a:moveTo>
                  <a:pt x="978789" y="390525"/>
                </a:moveTo>
                <a:lnTo>
                  <a:pt x="978490" y="390905"/>
                </a:lnTo>
                <a:lnTo>
                  <a:pt x="978789" y="390525"/>
                </a:lnTo>
                <a:close/>
              </a:path>
              <a:path w="2012950" h="697230">
                <a:moveTo>
                  <a:pt x="983615" y="383286"/>
                </a:moveTo>
                <a:lnTo>
                  <a:pt x="983361" y="383666"/>
                </a:lnTo>
                <a:lnTo>
                  <a:pt x="983615" y="383286"/>
                </a:lnTo>
                <a:close/>
              </a:path>
              <a:path w="2012950" h="697230">
                <a:moveTo>
                  <a:pt x="1005443" y="368808"/>
                </a:moveTo>
                <a:lnTo>
                  <a:pt x="991743" y="368808"/>
                </a:lnTo>
                <a:lnTo>
                  <a:pt x="987805" y="376300"/>
                </a:lnTo>
                <a:lnTo>
                  <a:pt x="988060" y="376047"/>
                </a:lnTo>
                <a:lnTo>
                  <a:pt x="1002308" y="376047"/>
                </a:lnTo>
                <a:lnTo>
                  <a:pt x="1003173" y="374396"/>
                </a:lnTo>
                <a:lnTo>
                  <a:pt x="1005443" y="368808"/>
                </a:lnTo>
                <a:close/>
              </a:path>
              <a:path w="2012950" h="697230">
                <a:moveTo>
                  <a:pt x="1008046" y="361696"/>
                </a:moveTo>
                <a:lnTo>
                  <a:pt x="994664" y="361696"/>
                </a:lnTo>
                <a:lnTo>
                  <a:pt x="994537" y="362076"/>
                </a:lnTo>
                <a:lnTo>
                  <a:pt x="991538" y="369197"/>
                </a:lnTo>
                <a:lnTo>
                  <a:pt x="991743" y="368808"/>
                </a:lnTo>
                <a:lnTo>
                  <a:pt x="1005443" y="368808"/>
                </a:lnTo>
                <a:lnTo>
                  <a:pt x="1006475" y="366267"/>
                </a:lnTo>
                <a:lnTo>
                  <a:pt x="1008046" y="361696"/>
                </a:lnTo>
                <a:close/>
              </a:path>
              <a:path w="2012950" h="697230">
                <a:moveTo>
                  <a:pt x="994654" y="361719"/>
                </a:moveTo>
                <a:lnTo>
                  <a:pt x="994505" y="362076"/>
                </a:lnTo>
                <a:lnTo>
                  <a:pt x="994654" y="361719"/>
                </a:lnTo>
                <a:close/>
              </a:path>
              <a:path w="2012950" h="697230">
                <a:moveTo>
                  <a:pt x="1011525" y="347345"/>
                </a:moveTo>
                <a:lnTo>
                  <a:pt x="998727" y="347345"/>
                </a:lnTo>
                <a:lnTo>
                  <a:pt x="998601" y="347979"/>
                </a:lnTo>
                <a:lnTo>
                  <a:pt x="996950" y="354964"/>
                </a:lnTo>
                <a:lnTo>
                  <a:pt x="994654" y="361719"/>
                </a:lnTo>
                <a:lnTo>
                  <a:pt x="1008046" y="361696"/>
                </a:lnTo>
                <a:lnTo>
                  <a:pt x="1009269" y="358139"/>
                </a:lnTo>
                <a:lnTo>
                  <a:pt x="1011174" y="349885"/>
                </a:lnTo>
                <a:lnTo>
                  <a:pt x="1011525" y="347345"/>
                </a:lnTo>
                <a:close/>
              </a:path>
              <a:path w="2012950" h="697230">
                <a:moveTo>
                  <a:pt x="997076" y="354329"/>
                </a:moveTo>
                <a:lnTo>
                  <a:pt x="996868" y="354964"/>
                </a:lnTo>
                <a:lnTo>
                  <a:pt x="997076" y="354329"/>
                </a:lnTo>
                <a:close/>
              </a:path>
              <a:path w="2012950" h="697230">
                <a:moveTo>
                  <a:pt x="998628" y="347772"/>
                </a:moveTo>
                <a:lnTo>
                  <a:pt x="998579" y="347979"/>
                </a:lnTo>
                <a:lnTo>
                  <a:pt x="998628" y="347772"/>
                </a:lnTo>
                <a:close/>
              </a:path>
              <a:path w="2012950" h="697230">
                <a:moveTo>
                  <a:pt x="2012442" y="0"/>
                </a:moveTo>
                <a:lnTo>
                  <a:pt x="1965198" y="508"/>
                </a:lnTo>
                <a:lnTo>
                  <a:pt x="1918080" y="1904"/>
                </a:lnTo>
                <a:lnTo>
                  <a:pt x="1871091" y="4190"/>
                </a:lnTo>
                <a:lnTo>
                  <a:pt x="1824354" y="7365"/>
                </a:lnTo>
                <a:lnTo>
                  <a:pt x="1778000" y="11302"/>
                </a:lnTo>
                <a:lnTo>
                  <a:pt x="1732152" y="16255"/>
                </a:lnTo>
                <a:lnTo>
                  <a:pt x="1686687" y="21844"/>
                </a:lnTo>
                <a:lnTo>
                  <a:pt x="1642110" y="28194"/>
                </a:lnTo>
                <a:lnTo>
                  <a:pt x="1598168" y="35178"/>
                </a:lnTo>
                <a:lnTo>
                  <a:pt x="1554988" y="43052"/>
                </a:lnTo>
                <a:lnTo>
                  <a:pt x="1512824" y="51435"/>
                </a:lnTo>
                <a:lnTo>
                  <a:pt x="1471676" y="60578"/>
                </a:lnTo>
                <a:lnTo>
                  <a:pt x="1431544" y="70230"/>
                </a:lnTo>
                <a:lnTo>
                  <a:pt x="1392682" y="80390"/>
                </a:lnTo>
                <a:lnTo>
                  <a:pt x="1355090" y="91186"/>
                </a:lnTo>
                <a:lnTo>
                  <a:pt x="1284097" y="114300"/>
                </a:lnTo>
                <a:lnTo>
                  <a:pt x="1219200" y="139191"/>
                </a:lnTo>
                <a:lnTo>
                  <a:pt x="1161415" y="165735"/>
                </a:lnTo>
                <a:lnTo>
                  <a:pt x="1111250" y="193675"/>
                </a:lnTo>
                <a:lnTo>
                  <a:pt x="1078992" y="215519"/>
                </a:lnTo>
                <a:lnTo>
                  <a:pt x="1043813" y="245490"/>
                </a:lnTo>
                <a:lnTo>
                  <a:pt x="1018286" y="276605"/>
                </a:lnTo>
                <a:lnTo>
                  <a:pt x="1001522" y="316864"/>
                </a:lnTo>
                <a:lnTo>
                  <a:pt x="999998" y="333248"/>
                </a:lnTo>
                <a:lnTo>
                  <a:pt x="999617" y="340740"/>
                </a:lnTo>
                <a:lnTo>
                  <a:pt x="998628" y="347772"/>
                </a:lnTo>
                <a:lnTo>
                  <a:pt x="998727" y="347345"/>
                </a:lnTo>
                <a:lnTo>
                  <a:pt x="1011525" y="347345"/>
                </a:lnTo>
                <a:lnTo>
                  <a:pt x="1012317" y="341629"/>
                </a:lnTo>
                <a:lnTo>
                  <a:pt x="1012718" y="333121"/>
                </a:lnTo>
                <a:lnTo>
                  <a:pt x="1012931" y="326644"/>
                </a:lnTo>
                <a:lnTo>
                  <a:pt x="1013047" y="326009"/>
                </a:lnTo>
                <a:lnTo>
                  <a:pt x="1014018" y="319532"/>
                </a:lnTo>
                <a:lnTo>
                  <a:pt x="1015629" y="312292"/>
                </a:lnTo>
                <a:lnTo>
                  <a:pt x="1015746" y="311785"/>
                </a:lnTo>
                <a:lnTo>
                  <a:pt x="1017947" y="305308"/>
                </a:lnTo>
                <a:lnTo>
                  <a:pt x="1018074" y="304884"/>
                </a:lnTo>
                <a:lnTo>
                  <a:pt x="1021041" y="298069"/>
                </a:lnTo>
                <a:lnTo>
                  <a:pt x="1024693" y="290829"/>
                </a:lnTo>
                <a:lnTo>
                  <a:pt x="1029080" y="283210"/>
                </a:lnTo>
                <a:lnTo>
                  <a:pt x="1029214" y="283210"/>
                </a:lnTo>
                <a:lnTo>
                  <a:pt x="1033987" y="276225"/>
                </a:lnTo>
                <a:lnTo>
                  <a:pt x="1039550" y="268986"/>
                </a:lnTo>
                <a:lnTo>
                  <a:pt x="1046099" y="261492"/>
                </a:lnTo>
                <a:lnTo>
                  <a:pt x="1052720" y="254508"/>
                </a:lnTo>
                <a:lnTo>
                  <a:pt x="1060450" y="247014"/>
                </a:lnTo>
                <a:lnTo>
                  <a:pt x="1060607" y="247014"/>
                </a:lnTo>
                <a:lnTo>
                  <a:pt x="1068435" y="240029"/>
                </a:lnTo>
                <a:lnTo>
                  <a:pt x="1077341" y="232663"/>
                </a:lnTo>
                <a:lnTo>
                  <a:pt x="1086612" y="225551"/>
                </a:lnTo>
                <a:lnTo>
                  <a:pt x="1096518" y="218439"/>
                </a:lnTo>
                <a:lnTo>
                  <a:pt x="1096648" y="218439"/>
                </a:lnTo>
                <a:lnTo>
                  <a:pt x="1117788" y="204470"/>
                </a:lnTo>
                <a:lnTo>
                  <a:pt x="1141383" y="190753"/>
                </a:lnTo>
                <a:lnTo>
                  <a:pt x="1167017" y="177164"/>
                </a:lnTo>
                <a:lnTo>
                  <a:pt x="1194816" y="163829"/>
                </a:lnTo>
                <a:lnTo>
                  <a:pt x="1194976" y="163829"/>
                </a:lnTo>
                <a:lnTo>
                  <a:pt x="1224279" y="150875"/>
                </a:lnTo>
                <a:lnTo>
                  <a:pt x="1224026" y="150875"/>
                </a:lnTo>
                <a:lnTo>
                  <a:pt x="1255522" y="138302"/>
                </a:lnTo>
                <a:lnTo>
                  <a:pt x="1255738" y="138302"/>
                </a:lnTo>
                <a:lnTo>
                  <a:pt x="1288415" y="126237"/>
                </a:lnTo>
                <a:lnTo>
                  <a:pt x="1322832" y="114553"/>
                </a:lnTo>
                <a:lnTo>
                  <a:pt x="1322704" y="114553"/>
                </a:lnTo>
                <a:lnTo>
                  <a:pt x="1358773" y="103377"/>
                </a:lnTo>
                <a:lnTo>
                  <a:pt x="1396111" y="92710"/>
                </a:lnTo>
                <a:lnTo>
                  <a:pt x="1395857" y="92710"/>
                </a:lnTo>
                <a:lnTo>
                  <a:pt x="1434719" y="82550"/>
                </a:lnTo>
                <a:lnTo>
                  <a:pt x="1474597" y="72898"/>
                </a:lnTo>
                <a:lnTo>
                  <a:pt x="1515491" y="63880"/>
                </a:lnTo>
                <a:lnTo>
                  <a:pt x="1557527" y="55499"/>
                </a:lnTo>
                <a:lnTo>
                  <a:pt x="1600327" y="47751"/>
                </a:lnTo>
                <a:lnTo>
                  <a:pt x="1644142" y="40766"/>
                </a:lnTo>
                <a:lnTo>
                  <a:pt x="1688465" y="34416"/>
                </a:lnTo>
                <a:lnTo>
                  <a:pt x="1733550" y="28828"/>
                </a:lnTo>
                <a:lnTo>
                  <a:pt x="1779270" y="24002"/>
                </a:lnTo>
                <a:lnTo>
                  <a:pt x="1825371" y="20065"/>
                </a:lnTo>
                <a:lnTo>
                  <a:pt x="1871852" y="16890"/>
                </a:lnTo>
                <a:lnTo>
                  <a:pt x="1918589" y="14604"/>
                </a:lnTo>
                <a:lnTo>
                  <a:pt x="1965578" y="13208"/>
                </a:lnTo>
                <a:lnTo>
                  <a:pt x="2012569" y="12700"/>
                </a:lnTo>
                <a:lnTo>
                  <a:pt x="2012442" y="0"/>
                </a:lnTo>
                <a:close/>
              </a:path>
              <a:path w="2012950" h="697230">
                <a:moveTo>
                  <a:pt x="999617" y="340233"/>
                </a:moveTo>
                <a:lnTo>
                  <a:pt x="999550" y="340740"/>
                </a:lnTo>
                <a:lnTo>
                  <a:pt x="999617" y="340233"/>
                </a:lnTo>
                <a:close/>
              </a:path>
              <a:path w="2012950" h="697230">
                <a:moveTo>
                  <a:pt x="999998" y="333121"/>
                </a:moveTo>
                <a:close/>
              </a:path>
              <a:path w="2012950" h="697230">
                <a:moveTo>
                  <a:pt x="1013047" y="326009"/>
                </a:moveTo>
                <a:lnTo>
                  <a:pt x="1012951" y="326644"/>
                </a:lnTo>
                <a:lnTo>
                  <a:pt x="1013047" y="326009"/>
                </a:lnTo>
                <a:close/>
              </a:path>
              <a:path w="2012950" h="697230">
                <a:moveTo>
                  <a:pt x="1014095" y="319024"/>
                </a:moveTo>
                <a:lnTo>
                  <a:pt x="1013968" y="319532"/>
                </a:lnTo>
                <a:lnTo>
                  <a:pt x="1014095" y="319024"/>
                </a:lnTo>
                <a:close/>
              </a:path>
              <a:path w="2012950" h="697230">
                <a:moveTo>
                  <a:pt x="1015788" y="311785"/>
                </a:moveTo>
                <a:lnTo>
                  <a:pt x="1015652" y="312192"/>
                </a:lnTo>
                <a:lnTo>
                  <a:pt x="1015788" y="311785"/>
                </a:lnTo>
                <a:close/>
              </a:path>
              <a:path w="2012950" h="697230">
                <a:moveTo>
                  <a:pt x="1018159" y="304673"/>
                </a:moveTo>
                <a:lnTo>
                  <a:pt x="1017904" y="305308"/>
                </a:lnTo>
                <a:lnTo>
                  <a:pt x="1018088" y="304884"/>
                </a:lnTo>
                <a:lnTo>
                  <a:pt x="1018159" y="304673"/>
                </a:lnTo>
                <a:close/>
              </a:path>
              <a:path w="2012950" h="697230">
                <a:moveTo>
                  <a:pt x="1018088" y="304884"/>
                </a:moveTo>
                <a:lnTo>
                  <a:pt x="1017904" y="305308"/>
                </a:lnTo>
                <a:lnTo>
                  <a:pt x="1018088" y="304884"/>
                </a:lnTo>
                <a:close/>
              </a:path>
              <a:path w="2012950" h="697230">
                <a:moveTo>
                  <a:pt x="1018180" y="304673"/>
                </a:moveTo>
                <a:lnTo>
                  <a:pt x="1018088" y="304884"/>
                </a:lnTo>
                <a:lnTo>
                  <a:pt x="1018180" y="304673"/>
                </a:lnTo>
                <a:close/>
              </a:path>
              <a:path w="2012950" h="697230">
                <a:moveTo>
                  <a:pt x="1021207" y="297688"/>
                </a:moveTo>
                <a:lnTo>
                  <a:pt x="1020952" y="298069"/>
                </a:lnTo>
                <a:lnTo>
                  <a:pt x="1021207" y="297688"/>
                </a:lnTo>
                <a:close/>
              </a:path>
              <a:path w="2012950" h="697230">
                <a:moveTo>
                  <a:pt x="1024890" y="290449"/>
                </a:moveTo>
                <a:lnTo>
                  <a:pt x="1024636" y="290829"/>
                </a:lnTo>
                <a:lnTo>
                  <a:pt x="1024890" y="290449"/>
                </a:lnTo>
                <a:close/>
              </a:path>
              <a:path w="2012950" h="697230">
                <a:moveTo>
                  <a:pt x="1029214" y="283210"/>
                </a:moveTo>
                <a:lnTo>
                  <a:pt x="1029080" y="283210"/>
                </a:lnTo>
                <a:lnTo>
                  <a:pt x="1028953" y="283590"/>
                </a:lnTo>
                <a:lnTo>
                  <a:pt x="1029214" y="283210"/>
                </a:lnTo>
                <a:close/>
              </a:path>
              <a:path w="2012950" h="697230">
                <a:moveTo>
                  <a:pt x="1034161" y="275971"/>
                </a:moveTo>
                <a:lnTo>
                  <a:pt x="1033907" y="276225"/>
                </a:lnTo>
                <a:lnTo>
                  <a:pt x="1034161" y="275971"/>
                </a:lnTo>
                <a:close/>
              </a:path>
              <a:path w="2012950" h="697230">
                <a:moveTo>
                  <a:pt x="1039749" y="268732"/>
                </a:moveTo>
                <a:lnTo>
                  <a:pt x="1039495" y="268986"/>
                </a:lnTo>
                <a:lnTo>
                  <a:pt x="1039749" y="268732"/>
                </a:lnTo>
                <a:close/>
              </a:path>
              <a:path w="2012950" h="697230">
                <a:moveTo>
                  <a:pt x="1046208" y="261492"/>
                </a:moveTo>
                <a:lnTo>
                  <a:pt x="1045972" y="261747"/>
                </a:lnTo>
                <a:lnTo>
                  <a:pt x="1046208" y="261492"/>
                </a:lnTo>
                <a:close/>
              </a:path>
              <a:path w="2012950" h="697230">
                <a:moveTo>
                  <a:pt x="1060607" y="247014"/>
                </a:moveTo>
                <a:lnTo>
                  <a:pt x="1060450" y="247014"/>
                </a:lnTo>
                <a:lnTo>
                  <a:pt x="1060323" y="247269"/>
                </a:lnTo>
                <a:lnTo>
                  <a:pt x="1060607" y="247014"/>
                </a:lnTo>
                <a:close/>
              </a:path>
              <a:path w="2012950" h="697230">
                <a:moveTo>
                  <a:pt x="1068577" y="239902"/>
                </a:moveTo>
                <a:lnTo>
                  <a:pt x="1068324" y="240029"/>
                </a:lnTo>
                <a:lnTo>
                  <a:pt x="1068577" y="239902"/>
                </a:lnTo>
                <a:close/>
              </a:path>
              <a:path w="2012950" h="697230">
                <a:moveTo>
                  <a:pt x="1077378" y="232663"/>
                </a:moveTo>
                <a:lnTo>
                  <a:pt x="1077214" y="232790"/>
                </a:lnTo>
                <a:lnTo>
                  <a:pt x="1077378" y="232663"/>
                </a:lnTo>
                <a:close/>
              </a:path>
              <a:path w="2012950" h="697230">
                <a:moveTo>
                  <a:pt x="1086661" y="225551"/>
                </a:moveTo>
                <a:lnTo>
                  <a:pt x="1086485" y="225678"/>
                </a:lnTo>
                <a:lnTo>
                  <a:pt x="1086661" y="225551"/>
                </a:lnTo>
                <a:close/>
              </a:path>
              <a:path w="2012950" h="697230">
                <a:moveTo>
                  <a:pt x="1096648" y="218439"/>
                </a:moveTo>
                <a:lnTo>
                  <a:pt x="1096518" y="218439"/>
                </a:lnTo>
                <a:lnTo>
                  <a:pt x="1096264" y="218694"/>
                </a:lnTo>
                <a:lnTo>
                  <a:pt x="1096648" y="218439"/>
                </a:lnTo>
                <a:close/>
              </a:path>
              <a:path w="2012950" h="697230">
                <a:moveTo>
                  <a:pt x="1117980" y="204342"/>
                </a:moveTo>
                <a:lnTo>
                  <a:pt x="1117727" y="204470"/>
                </a:lnTo>
                <a:lnTo>
                  <a:pt x="1117980" y="204342"/>
                </a:lnTo>
                <a:close/>
              </a:path>
              <a:path w="2012950" h="697230">
                <a:moveTo>
                  <a:pt x="1141602" y="190626"/>
                </a:moveTo>
                <a:lnTo>
                  <a:pt x="1141349" y="190753"/>
                </a:lnTo>
                <a:lnTo>
                  <a:pt x="1141602" y="190626"/>
                </a:lnTo>
                <a:close/>
              </a:path>
              <a:path w="2012950" h="697230">
                <a:moveTo>
                  <a:pt x="1194976" y="163829"/>
                </a:moveTo>
                <a:lnTo>
                  <a:pt x="1194816" y="163829"/>
                </a:lnTo>
                <a:lnTo>
                  <a:pt x="1194689" y="163957"/>
                </a:lnTo>
                <a:lnTo>
                  <a:pt x="1194976" y="163829"/>
                </a:lnTo>
                <a:close/>
              </a:path>
              <a:path w="2012950" h="697230">
                <a:moveTo>
                  <a:pt x="1255738" y="138302"/>
                </a:moveTo>
                <a:lnTo>
                  <a:pt x="1255522" y="138302"/>
                </a:lnTo>
                <a:lnTo>
                  <a:pt x="1255738" y="138302"/>
                </a:lnTo>
                <a:close/>
              </a:path>
            </a:pathLst>
          </a:custGeom>
          <a:solidFill>
            <a:srgbClr val="5B9BD4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3565" name="object 14"/>
          <p:cNvSpPr txBox="1">
            <a:spLocks noChangeArrowheads="1"/>
          </p:cNvSpPr>
          <p:nvPr/>
        </p:nvSpPr>
        <p:spPr bwMode="auto">
          <a:xfrm>
            <a:off x="7794625" y="2928938"/>
            <a:ext cx="711200" cy="1260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脑电波 肌电 神经电</a:t>
            </a:r>
            <a:endParaRPr lang="zh-CN" altLang="en-US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3566" name="object 15"/>
          <p:cNvSpPr/>
          <p:nvPr/>
        </p:nvSpPr>
        <p:spPr bwMode="auto">
          <a:xfrm>
            <a:off x="3608388" y="3195638"/>
            <a:ext cx="2205037" cy="496887"/>
          </a:xfrm>
          <a:custGeom>
            <a:avLst/>
            <a:gdLst/>
            <a:ahLst/>
            <a:cxnLst>
              <a:cxn ang="0">
                <a:pos x="2128266" y="497077"/>
              </a:cxn>
              <a:cxn ang="0">
                <a:pos x="2129028" y="420877"/>
              </a:cxn>
              <a:cxn ang="0">
                <a:pos x="1108674" y="228346"/>
              </a:cxn>
              <a:cxn ang="0">
                <a:pos x="1218945" y="332359"/>
              </a:cxn>
              <a:cxn ang="0">
                <a:pos x="1526666" y="410717"/>
              </a:cxn>
              <a:cxn ang="0">
                <a:pos x="1848484" y="451231"/>
              </a:cxn>
              <a:cxn ang="0">
                <a:pos x="2128584" y="465252"/>
              </a:cxn>
              <a:cxn ang="0">
                <a:pos x="1898903" y="442340"/>
              </a:cxn>
              <a:cxn ang="0">
                <a:pos x="1614931" y="411861"/>
              </a:cxn>
              <a:cxn ang="0">
                <a:pos x="1410589" y="374903"/>
              </a:cxn>
              <a:cxn ang="0">
                <a:pos x="1277492" y="339598"/>
              </a:cxn>
              <a:cxn ang="0">
                <a:pos x="1223843" y="320548"/>
              </a:cxn>
              <a:cxn ang="0">
                <a:pos x="1189101" y="305815"/>
              </a:cxn>
              <a:cxn ang="0">
                <a:pos x="1137877" y="275843"/>
              </a:cxn>
              <a:cxn ang="0">
                <a:pos x="1117767" y="256286"/>
              </a:cxn>
              <a:cxn ang="0">
                <a:pos x="1110278" y="242196"/>
              </a:cxn>
              <a:cxn ang="0">
                <a:pos x="1340230" y="357759"/>
              </a:cxn>
              <a:cxn ang="0">
                <a:pos x="1249298" y="330073"/>
              </a:cxn>
              <a:cxn ang="0">
                <a:pos x="1223517" y="320421"/>
              </a:cxn>
              <a:cxn ang="0">
                <a:pos x="1178843" y="300812"/>
              </a:cxn>
              <a:cxn ang="0">
                <a:pos x="1160495" y="290829"/>
              </a:cxn>
              <a:cxn ang="0">
                <a:pos x="1144651" y="280924"/>
              </a:cxn>
              <a:cxn ang="0">
                <a:pos x="1131696" y="270890"/>
              </a:cxn>
              <a:cxn ang="0">
                <a:pos x="1121453" y="260730"/>
              </a:cxn>
              <a:cxn ang="0">
                <a:pos x="1117561" y="256038"/>
              </a:cxn>
              <a:cxn ang="0">
                <a:pos x="1117561" y="256038"/>
              </a:cxn>
              <a:cxn ang="0">
                <a:pos x="1114425" y="251333"/>
              </a:cxn>
              <a:cxn ang="0">
                <a:pos x="1111913" y="246309"/>
              </a:cxn>
              <a:cxn ang="0">
                <a:pos x="1110308" y="242196"/>
              </a:cxn>
              <a:cxn ang="0">
                <a:pos x="1110308" y="242196"/>
              </a:cxn>
              <a:cxn ang="0">
                <a:pos x="1109299" y="237489"/>
              </a:cxn>
              <a:cxn ang="0">
                <a:pos x="1094866" y="224027"/>
              </a:cxn>
              <a:cxn ang="0">
                <a:pos x="1106582" y="219455"/>
              </a:cxn>
              <a:cxn ang="0">
                <a:pos x="1107058" y="220725"/>
              </a:cxn>
              <a:cxn ang="0">
                <a:pos x="1093253" y="219915"/>
              </a:cxn>
              <a:cxn ang="0">
                <a:pos x="1093253" y="219915"/>
              </a:cxn>
              <a:cxn ang="0">
                <a:pos x="1090816" y="215158"/>
              </a:cxn>
              <a:cxn ang="0">
                <a:pos x="1087501" y="210185"/>
              </a:cxn>
              <a:cxn ang="0">
                <a:pos x="1102550" y="210185"/>
              </a:cxn>
              <a:cxn ang="0">
                <a:pos x="1087881" y="210692"/>
              </a:cxn>
              <a:cxn ang="0">
                <a:pos x="1101852" y="208787"/>
              </a:cxn>
              <a:cxn ang="0">
                <a:pos x="1079245" y="200787"/>
              </a:cxn>
              <a:cxn ang="0">
                <a:pos x="1091645" y="195452"/>
              </a:cxn>
              <a:cxn ang="0">
                <a:pos x="1091645" y="195452"/>
              </a:cxn>
              <a:cxn ang="0">
                <a:pos x="1088008" y="191642"/>
              </a:cxn>
              <a:cxn ang="0">
                <a:pos x="1086923" y="190626"/>
              </a:cxn>
              <a:cxn ang="0">
                <a:pos x="1060830" y="185800"/>
              </a:cxn>
              <a:cxn ang="0">
                <a:pos x="1053149" y="180721"/>
              </a:cxn>
              <a:cxn ang="0">
                <a:pos x="1044955" y="175767"/>
              </a:cxn>
              <a:cxn ang="0">
                <a:pos x="1036035" y="170687"/>
              </a:cxn>
              <a:cxn ang="0">
                <a:pos x="993775" y="150749"/>
              </a:cxn>
              <a:cxn ang="0">
                <a:pos x="1042034" y="159512"/>
              </a:cxn>
              <a:cxn ang="0">
                <a:pos x="676401" y="68199"/>
              </a:cxn>
              <a:cxn ang="0">
                <a:pos x="897381" y="117728"/>
              </a:cxn>
              <a:cxn ang="0">
                <a:pos x="981709" y="145923"/>
              </a:cxn>
              <a:cxn ang="0">
                <a:pos x="797432" y="79248"/>
              </a:cxn>
              <a:cxn ang="0">
                <a:pos x="404240" y="32130"/>
              </a:cxn>
              <a:cxn ang="0">
                <a:pos x="635888" y="48640"/>
              </a:cxn>
              <a:cxn ang="0">
                <a:pos x="51434" y="12953"/>
              </a:cxn>
              <a:cxn ang="0">
                <a:pos x="355600" y="27812"/>
              </a:cxn>
              <a:cxn ang="0">
                <a:pos x="453643" y="24384"/>
              </a:cxn>
            </a:cxnLst>
            <a:rect l="0" t="0" r="r" b="b"/>
            <a:pathLst>
              <a:path w="2205354" h="497204">
                <a:moveTo>
                  <a:pt x="2129028" y="420877"/>
                </a:moveTo>
                <a:lnTo>
                  <a:pt x="2128711" y="452550"/>
                </a:lnTo>
                <a:lnTo>
                  <a:pt x="2141473" y="452755"/>
                </a:lnTo>
                <a:lnTo>
                  <a:pt x="2141219" y="465455"/>
                </a:lnTo>
                <a:lnTo>
                  <a:pt x="2128582" y="465455"/>
                </a:lnTo>
                <a:lnTo>
                  <a:pt x="2128266" y="497077"/>
                </a:lnTo>
                <a:lnTo>
                  <a:pt x="2193125" y="465455"/>
                </a:lnTo>
                <a:lnTo>
                  <a:pt x="2141219" y="465455"/>
                </a:lnTo>
                <a:lnTo>
                  <a:pt x="2128584" y="465252"/>
                </a:lnTo>
                <a:lnTo>
                  <a:pt x="2193540" y="465252"/>
                </a:lnTo>
                <a:lnTo>
                  <a:pt x="2204846" y="459739"/>
                </a:lnTo>
                <a:lnTo>
                  <a:pt x="2129028" y="420877"/>
                </a:lnTo>
                <a:close/>
              </a:path>
              <a:path w="2205354" h="497204">
                <a:moveTo>
                  <a:pt x="2128711" y="452550"/>
                </a:moveTo>
                <a:lnTo>
                  <a:pt x="2128584" y="465252"/>
                </a:lnTo>
                <a:lnTo>
                  <a:pt x="2141219" y="465455"/>
                </a:lnTo>
                <a:lnTo>
                  <a:pt x="2141473" y="452755"/>
                </a:lnTo>
                <a:lnTo>
                  <a:pt x="2128711" y="452550"/>
                </a:lnTo>
                <a:close/>
              </a:path>
              <a:path w="2205354" h="497204">
                <a:moveTo>
                  <a:pt x="1108674" y="228346"/>
                </a:moveTo>
                <a:lnTo>
                  <a:pt x="1095882" y="228346"/>
                </a:lnTo>
                <a:lnTo>
                  <a:pt x="1096009" y="229362"/>
                </a:lnTo>
                <a:lnTo>
                  <a:pt x="1111884" y="269239"/>
                </a:lnTo>
                <a:lnTo>
                  <a:pt x="1145285" y="296545"/>
                </a:lnTo>
                <a:lnTo>
                  <a:pt x="1183639" y="317246"/>
                </a:lnTo>
                <a:lnTo>
                  <a:pt x="1218945" y="332359"/>
                </a:lnTo>
                <a:lnTo>
                  <a:pt x="1273809" y="351663"/>
                </a:lnTo>
                <a:lnTo>
                  <a:pt x="1336928" y="369950"/>
                </a:lnTo>
                <a:lnTo>
                  <a:pt x="1407794" y="387223"/>
                </a:lnTo>
                <a:lnTo>
                  <a:pt x="1445894" y="395350"/>
                </a:lnTo>
                <a:lnTo>
                  <a:pt x="1485518" y="403225"/>
                </a:lnTo>
                <a:lnTo>
                  <a:pt x="1526666" y="410717"/>
                </a:lnTo>
                <a:lnTo>
                  <a:pt x="1569212" y="417702"/>
                </a:lnTo>
                <a:lnTo>
                  <a:pt x="1613153" y="424433"/>
                </a:lnTo>
                <a:lnTo>
                  <a:pt x="1658112" y="430656"/>
                </a:lnTo>
                <a:lnTo>
                  <a:pt x="1704339" y="436499"/>
                </a:lnTo>
                <a:lnTo>
                  <a:pt x="1799589" y="446786"/>
                </a:lnTo>
                <a:lnTo>
                  <a:pt x="1848484" y="451231"/>
                </a:lnTo>
                <a:lnTo>
                  <a:pt x="1898014" y="455040"/>
                </a:lnTo>
                <a:lnTo>
                  <a:pt x="1948306" y="458343"/>
                </a:lnTo>
                <a:lnTo>
                  <a:pt x="1998979" y="461137"/>
                </a:lnTo>
                <a:lnTo>
                  <a:pt x="2050160" y="463295"/>
                </a:lnTo>
                <a:lnTo>
                  <a:pt x="2101595" y="464819"/>
                </a:lnTo>
                <a:lnTo>
                  <a:pt x="2128584" y="465252"/>
                </a:lnTo>
                <a:lnTo>
                  <a:pt x="2128711" y="452550"/>
                </a:lnTo>
                <a:lnTo>
                  <a:pt x="2101850" y="452119"/>
                </a:lnTo>
                <a:lnTo>
                  <a:pt x="2050541" y="450595"/>
                </a:lnTo>
                <a:lnTo>
                  <a:pt x="1999614" y="448437"/>
                </a:lnTo>
                <a:lnTo>
                  <a:pt x="1949068" y="445643"/>
                </a:lnTo>
                <a:lnTo>
                  <a:pt x="1898903" y="442340"/>
                </a:lnTo>
                <a:lnTo>
                  <a:pt x="1849501" y="438531"/>
                </a:lnTo>
                <a:lnTo>
                  <a:pt x="1800732" y="434213"/>
                </a:lnTo>
                <a:lnTo>
                  <a:pt x="1752853" y="429259"/>
                </a:lnTo>
                <a:lnTo>
                  <a:pt x="1705737" y="423925"/>
                </a:lnTo>
                <a:lnTo>
                  <a:pt x="1659763" y="418083"/>
                </a:lnTo>
                <a:lnTo>
                  <a:pt x="1614931" y="411861"/>
                </a:lnTo>
                <a:lnTo>
                  <a:pt x="1571116" y="405129"/>
                </a:lnTo>
                <a:lnTo>
                  <a:pt x="1528698" y="398145"/>
                </a:lnTo>
                <a:lnTo>
                  <a:pt x="1528826" y="398145"/>
                </a:lnTo>
                <a:lnTo>
                  <a:pt x="1487804" y="390778"/>
                </a:lnTo>
                <a:lnTo>
                  <a:pt x="1448307" y="382904"/>
                </a:lnTo>
                <a:lnTo>
                  <a:pt x="1410589" y="374903"/>
                </a:lnTo>
                <a:lnTo>
                  <a:pt x="1374520" y="366395"/>
                </a:lnTo>
                <a:lnTo>
                  <a:pt x="1340604" y="357759"/>
                </a:lnTo>
                <a:lnTo>
                  <a:pt x="1340230" y="357759"/>
                </a:lnTo>
                <a:lnTo>
                  <a:pt x="1307718" y="348741"/>
                </a:lnTo>
                <a:lnTo>
                  <a:pt x="1307972" y="348741"/>
                </a:lnTo>
                <a:lnTo>
                  <a:pt x="1277492" y="339598"/>
                </a:lnTo>
                <a:lnTo>
                  <a:pt x="1277746" y="339598"/>
                </a:lnTo>
                <a:lnTo>
                  <a:pt x="1249678" y="330200"/>
                </a:lnTo>
                <a:lnTo>
                  <a:pt x="1249426" y="330200"/>
                </a:lnTo>
                <a:lnTo>
                  <a:pt x="1236432" y="325374"/>
                </a:lnTo>
                <a:lnTo>
                  <a:pt x="1236217" y="325374"/>
                </a:lnTo>
                <a:lnTo>
                  <a:pt x="1223843" y="320548"/>
                </a:lnTo>
                <a:lnTo>
                  <a:pt x="1223517" y="320548"/>
                </a:lnTo>
                <a:lnTo>
                  <a:pt x="1211638" y="315722"/>
                </a:lnTo>
                <a:lnTo>
                  <a:pt x="1211452" y="315722"/>
                </a:lnTo>
                <a:lnTo>
                  <a:pt x="1199895" y="310768"/>
                </a:lnTo>
                <a:lnTo>
                  <a:pt x="1188973" y="305815"/>
                </a:lnTo>
                <a:lnTo>
                  <a:pt x="1189101" y="305815"/>
                </a:lnTo>
                <a:lnTo>
                  <a:pt x="1178687" y="300736"/>
                </a:lnTo>
                <a:lnTo>
                  <a:pt x="1169162" y="295783"/>
                </a:lnTo>
                <a:lnTo>
                  <a:pt x="1160495" y="290829"/>
                </a:lnTo>
                <a:lnTo>
                  <a:pt x="1152226" y="285876"/>
                </a:lnTo>
                <a:lnTo>
                  <a:pt x="1144774" y="280924"/>
                </a:lnTo>
                <a:lnTo>
                  <a:pt x="1137877" y="275843"/>
                </a:lnTo>
                <a:lnTo>
                  <a:pt x="1131752" y="270890"/>
                </a:lnTo>
                <a:lnTo>
                  <a:pt x="1126390" y="265938"/>
                </a:lnTo>
                <a:lnTo>
                  <a:pt x="1126235" y="265938"/>
                </a:lnTo>
                <a:lnTo>
                  <a:pt x="1121282" y="260730"/>
                </a:lnTo>
                <a:lnTo>
                  <a:pt x="1121453" y="260730"/>
                </a:lnTo>
                <a:lnTo>
                  <a:pt x="1117767" y="256286"/>
                </a:lnTo>
                <a:lnTo>
                  <a:pt x="1117345" y="255777"/>
                </a:lnTo>
                <a:lnTo>
                  <a:pt x="1114678" y="251713"/>
                </a:lnTo>
                <a:lnTo>
                  <a:pt x="1114170" y="250951"/>
                </a:lnTo>
                <a:lnTo>
                  <a:pt x="1112202" y="246887"/>
                </a:lnTo>
                <a:lnTo>
                  <a:pt x="1110404" y="242442"/>
                </a:lnTo>
                <a:lnTo>
                  <a:pt x="1110278" y="242196"/>
                </a:lnTo>
                <a:lnTo>
                  <a:pt x="1110197" y="241680"/>
                </a:lnTo>
                <a:lnTo>
                  <a:pt x="1109435" y="238125"/>
                </a:lnTo>
                <a:lnTo>
                  <a:pt x="1108964" y="232790"/>
                </a:lnTo>
                <a:lnTo>
                  <a:pt x="1108674" y="228346"/>
                </a:lnTo>
                <a:close/>
              </a:path>
              <a:path w="2205354" h="497204">
                <a:moveTo>
                  <a:pt x="1340103" y="357631"/>
                </a:moveTo>
                <a:lnTo>
                  <a:pt x="1340230" y="357759"/>
                </a:lnTo>
                <a:lnTo>
                  <a:pt x="1340604" y="357759"/>
                </a:lnTo>
                <a:lnTo>
                  <a:pt x="1340103" y="357631"/>
                </a:lnTo>
                <a:close/>
              </a:path>
              <a:path w="2205354" h="497204">
                <a:moveTo>
                  <a:pt x="1249298" y="330073"/>
                </a:moveTo>
                <a:lnTo>
                  <a:pt x="1249426" y="330200"/>
                </a:lnTo>
                <a:lnTo>
                  <a:pt x="1249678" y="330200"/>
                </a:lnTo>
                <a:lnTo>
                  <a:pt x="1249298" y="330073"/>
                </a:lnTo>
                <a:close/>
              </a:path>
              <a:path w="2205354" h="497204">
                <a:moveTo>
                  <a:pt x="1236090" y="325247"/>
                </a:moveTo>
                <a:lnTo>
                  <a:pt x="1236432" y="325374"/>
                </a:lnTo>
                <a:lnTo>
                  <a:pt x="1236090" y="325247"/>
                </a:lnTo>
                <a:close/>
              </a:path>
              <a:path w="2205354" h="497204">
                <a:moveTo>
                  <a:pt x="1223517" y="320421"/>
                </a:moveTo>
                <a:lnTo>
                  <a:pt x="1223843" y="320548"/>
                </a:lnTo>
                <a:lnTo>
                  <a:pt x="1223517" y="320421"/>
                </a:lnTo>
                <a:close/>
              </a:path>
              <a:path w="2205354" h="497204">
                <a:moveTo>
                  <a:pt x="1211326" y="315595"/>
                </a:moveTo>
                <a:lnTo>
                  <a:pt x="1211638" y="315722"/>
                </a:lnTo>
                <a:lnTo>
                  <a:pt x="1211326" y="315595"/>
                </a:lnTo>
                <a:close/>
              </a:path>
              <a:path w="2205354" h="497204">
                <a:moveTo>
                  <a:pt x="1178843" y="300812"/>
                </a:moveTo>
                <a:close/>
              </a:path>
              <a:path w="2205354" h="497204">
                <a:moveTo>
                  <a:pt x="1178696" y="300736"/>
                </a:moveTo>
                <a:lnTo>
                  <a:pt x="1178843" y="300812"/>
                </a:lnTo>
                <a:lnTo>
                  <a:pt x="1178696" y="300736"/>
                </a:lnTo>
                <a:close/>
              </a:path>
              <a:path w="2205354" h="497204">
                <a:moveTo>
                  <a:pt x="1169192" y="295783"/>
                </a:moveTo>
                <a:lnTo>
                  <a:pt x="1169415" y="295910"/>
                </a:lnTo>
                <a:lnTo>
                  <a:pt x="1169192" y="295783"/>
                </a:lnTo>
                <a:close/>
              </a:path>
              <a:path w="2205354" h="497204">
                <a:moveTo>
                  <a:pt x="1160271" y="290702"/>
                </a:moveTo>
                <a:lnTo>
                  <a:pt x="1160495" y="290829"/>
                </a:lnTo>
                <a:lnTo>
                  <a:pt x="1160271" y="290702"/>
                </a:lnTo>
                <a:close/>
              </a:path>
              <a:path w="2205354" h="497204">
                <a:moveTo>
                  <a:pt x="1152016" y="285750"/>
                </a:moveTo>
                <a:lnTo>
                  <a:pt x="1152226" y="285876"/>
                </a:lnTo>
                <a:lnTo>
                  <a:pt x="1152016" y="285750"/>
                </a:lnTo>
                <a:close/>
              </a:path>
              <a:path w="2205354" h="497204">
                <a:moveTo>
                  <a:pt x="1144396" y="280670"/>
                </a:moveTo>
                <a:lnTo>
                  <a:pt x="1144651" y="280924"/>
                </a:lnTo>
                <a:lnTo>
                  <a:pt x="1144396" y="280670"/>
                </a:lnTo>
                <a:close/>
              </a:path>
              <a:path w="2205354" h="497204">
                <a:moveTo>
                  <a:pt x="1137539" y="275589"/>
                </a:moveTo>
                <a:lnTo>
                  <a:pt x="1137792" y="275843"/>
                </a:lnTo>
                <a:lnTo>
                  <a:pt x="1137539" y="275589"/>
                </a:lnTo>
                <a:close/>
              </a:path>
              <a:path w="2205354" h="497204">
                <a:moveTo>
                  <a:pt x="1131442" y="270637"/>
                </a:moveTo>
                <a:lnTo>
                  <a:pt x="1131696" y="270890"/>
                </a:lnTo>
                <a:lnTo>
                  <a:pt x="1131442" y="270637"/>
                </a:lnTo>
                <a:close/>
              </a:path>
              <a:path w="2205354" h="497204">
                <a:moveTo>
                  <a:pt x="1125981" y="265556"/>
                </a:moveTo>
                <a:lnTo>
                  <a:pt x="1126235" y="265938"/>
                </a:lnTo>
                <a:lnTo>
                  <a:pt x="1126390" y="265938"/>
                </a:lnTo>
                <a:lnTo>
                  <a:pt x="1125981" y="265556"/>
                </a:lnTo>
                <a:close/>
              </a:path>
              <a:path w="2205354" h="497204">
                <a:moveTo>
                  <a:pt x="1121453" y="260730"/>
                </a:moveTo>
                <a:lnTo>
                  <a:pt x="1121282" y="260730"/>
                </a:lnTo>
                <a:lnTo>
                  <a:pt x="1121664" y="260985"/>
                </a:lnTo>
                <a:lnTo>
                  <a:pt x="1121453" y="260730"/>
                </a:lnTo>
                <a:close/>
              </a:path>
              <a:path w="2205354" h="497204">
                <a:moveTo>
                  <a:pt x="1117345" y="255777"/>
                </a:moveTo>
                <a:lnTo>
                  <a:pt x="1117727" y="256286"/>
                </a:lnTo>
                <a:lnTo>
                  <a:pt x="1117561" y="256038"/>
                </a:lnTo>
                <a:lnTo>
                  <a:pt x="1117345" y="255777"/>
                </a:lnTo>
                <a:close/>
              </a:path>
              <a:path w="2205354" h="497204">
                <a:moveTo>
                  <a:pt x="1117561" y="256038"/>
                </a:moveTo>
                <a:lnTo>
                  <a:pt x="1117727" y="256286"/>
                </a:lnTo>
                <a:lnTo>
                  <a:pt x="1117561" y="256038"/>
                </a:lnTo>
                <a:close/>
              </a:path>
              <a:path w="2205354" h="497204">
                <a:moveTo>
                  <a:pt x="1117388" y="255777"/>
                </a:moveTo>
                <a:lnTo>
                  <a:pt x="1117561" y="256038"/>
                </a:lnTo>
                <a:lnTo>
                  <a:pt x="1117388" y="255777"/>
                </a:lnTo>
                <a:close/>
              </a:path>
              <a:path w="2205354" h="497204">
                <a:moveTo>
                  <a:pt x="1114170" y="250951"/>
                </a:moveTo>
                <a:lnTo>
                  <a:pt x="1114552" y="251587"/>
                </a:lnTo>
                <a:lnTo>
                  <a:pt x="1114425" y="251333"/>
                </a:lnTo>
                <a:lnTo>
                  <a:pt x="1114170" y="250951"/>
                </a:lnTo>
                <a:close/>
              </a:path>
              <a:path w="2205354" h="497204">
                <a:moveTo>
                  <a:pt x="1114425" y="251333"/>
                </a:moveTo>
                <a:lnTo>
                  <a:pt x="1114552" y="251587"/>
                </a:lnTo>
                <a:lnTo>
                  <a:pt x="1114425" y="251333"/>
                </a:lnTo>
                <a:close/>
              </a:path>
              <a:path w="2205354" h="497204">
                <a:moveTo>
                  <a:pt x="1114234" y="250951"/>
                </a:moveTo>
                <a:lnTo>
                  <a:pt x="1114425" y="251333"/>
                </a:lnTo>
                <a:lnTo>
                  <a:pt x="1114234" y="250951"/>
                </a:lnTo>
                <a:close/>
              </a:path>
              <a:path w="2205354" h="497204">
                <a:moveTo>
                  <a:pt x="1111913" y="246309"/>
                </a:moveTo>
                <a:lnTo>
                  <a:pt x="1112139" y="246887"/>
                </a:lnTo>
                <a:lnTo>
                  <a:pt x="1111913" y="246309"/>
                </a:lnTo>
                <a:close/>
              </a:path>
              <a:path w="2205354" h="497204">
                <a:moveTo>
                  <a:pt x="1111891" y="246252"/>
                </a:moveTo>
                <a:close/>
              </a:path>
              <a:path w="2205354" h="497204">
                <a:moveTo>
                  <a:pt x="1110106" y="241680"/>
                </a:moveTo>
                <a:lnTo>
                  <a:pt x="1110360" y="242442"/>
                </a:lnTo>
                <a:lnTo>
                  <a:pt x="1110308" y="242196"/>
                </a:lnTo>
                <a:lnTo>
                  <a:pt x="1110106" y="241680"/>
                </a:lnTo>
                <a:close/>
              </a:path>
              <a:path w="2205354" h="497204">
                <a:moveTo>
                  <a:pt x="1110308" y="242196"/>
                </a:moveTo>
                <a:lnTo>
                  <a:pt x="1110360" y="242442"/>
                </a:lnTo>
                <a:lnTo>
                  <a:pt x="1110308" y="242196"/>
                </a:lnTo>
                <a:close/>
              </a:path>
              <a:path w="2205354" h="497204">
                <a:moveTo>
                  <a:pt x="1110197" y="241680"/>
                </a:moveTo>
                <a:lnTo>
                  <a:pt x="1110308" y="242196"/>
                </a:lnTo>
                <a:lnTo>
                  <a:pt x="1110197" y="241680"/>
                </a:lnTo>
                <a:close/>
              </a:path>
              <a:path w="2205354" h="497204">
                <a:moveTo>
                  <a:pt x="1109299" y="237489"/>
                </a:moveTo>
                <a:lnTo>
                  <a:pt x="1109344" y="238125"/>
                </a:lnTo>
                <a:lnTo>
                  <a:pt x="1109299" y="237489"/>
                </a:lnTo>
                <a:close/>
              </a:path>
              <a:path w="2205354" h="497204">
                <a:moveTo>
                  <a:pt x="1109272" y="237109"/>
                </a:moveTo>
                <a:lnTo>
                  <a:pt x="1109299" y="237489"/>
                </a:lnTo>
                <a:lnTo>
                  <a:pt x="1109272" y="237109"/>
                </a:lnTo>
                <a:close/>
              </a:path>
              <a:path w="2205354" h="497204">
                <a:moveTo>
                  <a:pt x="1095928" y="228981"/>
                </a:moveTo>
                <a:lnTo>
                  <a:pt x="1095955" y="229362"/>
                </a:lnTo>
                <a:lnTo>
                  <a:pt x="1095928" y="228981"/>
                </a:lnTo>
                <a:close/>
              </a:path>
              <a:path w="2205354" h="497204">
                <a:moveTo>
                  <a:pt x="1107867" y="224027"/>
                </a:moveTo>
                <a:lnTo>
                  <a:pt x="1094866" y="224027"/>
                </a:lnTo>
                <a:lnTo>
                  <a:pt x="1095928" y="228981"/>
                </a:lnTo>
                <a:lnTo>
                  <a:pt x="1095882" y="228346"/>
                </a:lnTo>
                <a:lnTo>
                  <a:pt x="1108674" y="228346"/>
                </a:lnTo>
                <a:lnTo>
                  <a:pt x="1108582" y="226949"/>
                </a:lnTo>
                <a:lnTo>
                  <a:pt x="1107867" y="224027"/>
                </a:lnTo>
                <a:close/>
              </a:path>
              <a:path w="2205354" h="497204">
                <a:moveTo>
                  <a:pt x="1106582" y="219455"/>
                </a:moveTo>
                <a:lnTo>
                  <a:pt x="1093089" y="219455"/>
                </a:lnTo>
                <a:lnTo>
                  <a:pt x="1093342" y="220090"/>
                </a:lnTo>
                <a:lnTo>
                  <a:pt x="1094993" y="224789"/>
                </a:lnTo>
                <a:lnTo>
                  <a:pt x="1094866" y="224027"/>
                </a:lnTo>
                <a:lnTo>
                  <a:pt x="1107867" y="224027"/>
                </a:lnTo>
                <a:lnTo>
                  <a:pt x="1107058" y="220725"/>
                </a:lnTo>
                <a:lnTo>
                  <a:pt x="1106582" y="219455"/>
                </a:lnTo>
                <a:close/>
              </a:path>
              <a:path w="2205354" h="497204">
                <a:moveTo>
                  <a:pt x="1093253" y="219915"/>
                </a:moveTo>
                <a:lnTo>
                  <a:pt x="1093315" y="220090"/>
                </a:lnTo>
                <a:lnTo>
                  <a:pt x="1093253" y="219915"/>
                </a:lnTo>
                <a:close/>
              </a:path>
              <a:path w="2205354" h="497204">
                <a:moveTo>
                  <a:pt x="1093089" y="219455"/>
                </a:moveTo>
                <a:lnTo>
                  <a:pt x="1093253" y="219915"/>
                </a:lnTo>
                <a:lnTo>
                  <a:pt x="1093342" y="220090"/>
                </a:lnTo>
                <a:lnTo>
                  <a:pt x="1093089" y="219455"/>
                </a:lnTo>
                <a:close/>
              </a:path>
              <a:path w="2205354" h="497204">
                <a:moveTo>
                  <a:pt x="1104868" y="214884"/>
                </a:moveTo>
                <a:lnTo>
                  <a:pt x="1090676" y="214884"/>
                </a:lnTo>
                <a:lnTo>
                  <a:pt x="1091056" y="215518"/>
                </a:lnTo>
                <a:lnTo>
                  <a:pt x="1093253" y="219915"/>
                </a:lnTo>
                <a:lnTo>
                  <a:pt x="1093089" y="219455"/>
                </a:lnTo>
                <a:lnTo>
                  <a:pt x="1106582" y="219455"/>
                </a:lnTo>
                <a:lnTo>
                  <a:pt x="1104868" y="214884"/>
                </a:lnTo>
                <a:close/>
              </a:path>
              <a:path w="2205354" h="497204">
                <a:moveTo>
                  <a:pt x="1090816" y="215158"/>
                </a:moveTo>
                <a:lnTo>
                  <a:pt x="1091001" y="215518"/>
                </a:lnTo>
                <a:lnTo>
                  <a:pt x="1090816" y="215158"/>
                </a:lnTo>
                <a:close/>
              </a:path>
              <a:path w="2205354" h="497204">
                <a:moveTo>
                  <a:pt x="1090676" y="214884"/>
                </a:moveTo>
                <a:lnTo>
                  <a:pt x="1090816" y="215158"/>
                </a:lnTo>
                <a:lnTo>
                  <a:pt x="1091056" y="215518"/>
                </a:lnTo>
                <a:lnTo>
                  <a:pt x="1090676" y="214884"/>
                </a:lnTo>
                <a:close/>
              </a:path>
              <a:path w="2205354" h="497204">
                <a:moveTo>
                  <a:pt x="1102550" y="210185"/>
                </a:moveTo>
                <a:lnTo>
                  <a:pt x="1087501" y="210185"/>
                </a:lnTo>
                <a:lnTo>
                  <a:pt x="1087881" y="210692"/>
                </a:lnTo>
                <a:lnTo>
                  <a:pt x="1090816" y="215158"/>
                </a:lnTo>
                <a:lnTo>
                  <a:pt x="1090676" y="214884"/>
                </a:lnTo>
                <a:lnTo>
                  <a:pt x="1104868" y="214884"/>
                </a:lnTo>
                <a:lnTo>
                  <a:pt x="1104772" y="214629"/>
                </a:lnTo>
                <a:lnTo>
                  <a:pt x="1102550" y="210185"/>
                </a:lnTo>
                <a:close/>
              </a:path>
              <a:path w="2205354" h="497204">
                <a:moveTo>
                  <a:pt x="1087666" y="210432"/>
                </a:moveTo>
                <a:lnTo>
                  <a:pt x="1087839" y="210692"/>
                </a:lnTo>
                <a:lnTo>
                  <a:pt x="1087666" y="210432"/>
                </a:lnTo>
                <a:close/>
              </a:path>
              <a:path w="2205354" h="497204">
                <a:moveTo>
                  <a:pt x="1087501" y="210185"/>
                </a:moveTo>
                <a:lnTo>
                  <a:pt x="1087666" y="210432"/>
                </a:lnTo>
                <a:lnTo>
                  <a:pt x="1087881" y="210692"/>
                </a:lnTo>
                <a:lnTo>
                  <a:pt x="1087501" y="210185"/>
                </a:lnTo>
                <a:close/>
              </a:path>
              <a:path w="2205354" h="497204">
                <a:moveTo>
                  <a:pt x="1083564" y="205486"/>
                </a:moveTo>
                <a:lnTo>
                  <a:pt x="1087666" y="210432"/>
                </a:lnTo>
                <a:lnTo>
                  <a:pt x="1087501" y="210185"/>
                </a:lnTo>
                <a:lnTo>
                  <a:pt x="1102550" y="210185"/>
                </a:lnTo>
                <a:lnTo>
                  <a:pt x="1101852" y="208787"/>
                </a:lnTo>
                <a:lnTo>
                  <a:pt x="1099797" y="205739"/>
                </a:lnTo>
                <a:lnTo>
                  <a:pt x="1083944" y="205739"/>
                </a:lnTo>
                <a:lnTo>
                  <a:pt x="1083564" y="205486"/>
                </a:lnTo>
                <a:close/>
              </a:path>
              <a:path w="2205354" h="497204">
                <a:moveTo>
                  <a:pt x="1095984" y="200533"/>
                </a:moveTo>
                <a:lnTo>
                  <a:pt x="1078991" y="200533"/>
                </a:lnTo>
                <a:lnTo>
                  <a:pt x="1079245" y="200787"/>
                </a:lnTo>
                <a:lnTo>
                  <a:pt x="1083944" y="205739"/>
                </a:lnTo>
                <a:lnTo>
                  <a:pt x="1099797" y="205739"/>
                </a:lnTo>
                <a:lnTo>
                  <a:pt x="1097914" y="202946"/>
                </a:lnTo>
                <a:lnTo>
                  <a:pt x="1095984" y="200533"/>
                </a:lnTo>
                <a:close/>
              </a:path>
              <a:path w="2205354" h="497204">
                <a:moveTo>
                  <a:pt x="1079135" y="200683"/>
                </a:moveTo>
                <a:close/>
              </a:path>
              <a:path w="2205354" h="497204">
                <a:moveTo>
                  <a:pt x="1091645" y="195452"/>
                </a:moveTo>
                <a:lnTo>
                  <a:pt x="1073530" y="195452"/>
                </a:lnTo>
                <a:lnTo>
                  <a:pt x="1079135" y="200683"/>
                </a:lnTo>
                <a:lnTo>
                  <a:pt x="1078991" y="200533"/>
                </a:lnTo>
                <a:lnTo>
                  <a:pt x="1095984" y="200533"/>
                </a:lnTo>
                <a:lnTo>
                  <a:pt x="1093342" y="197230"/>
                </a:lnTo>
                <a:lnTo>
                  <a:pt x="1091645" y="195452"/>
                </a:lnTo>
                <a:close/>
              </a:path>
              <a:path w="2205354" h="497204">
                <a:moveTo>
                  <a:pt x="1086923" y="190626"/>
                </a:moveTo>
                <a:lnTo>
                  <a:pt x="1067434" y="190626"/>
                </a:lnTo>
                <a:lnTo>
                  <a:pt x="1073912" y="195834"/>
                </a:lnTo>
                <a:lnTo>
                  <a:pt x="1073530" y="195452"/>
                </a:lnTo>
                <a:lnTo>
                  <a:pt x="1091645" y="195452"/>
                </a:lnTo>
                <a:lnTo>
                  <a:pt x="1088008" y="191642"/>
                </a:lnTo>
                <a:lnTo>
                  <a:pt x="1086923" y="190626"/>
                </a:lnTo>
                <a:close/>
              </a:path>
              <a:path w="2205354" h="497204">
                <a:moveTo>
                  <a:pt x="1081398" y="185547"/>
                </a:moveTo>
                <a:lnTo>
                  <a:pt x="1060577" y="185547"/>
                </a:lnTo>
                <a:lnTo>
                  <a:pt x="1067689" y="190880"/>
                </a:lnTo>
                <a:lnTo>
                  <a:pt x="1067434" y="190626"/>
                </a:lnTo>
                <a:lnTo>
                  <a:pt x="1086923" y="190626"/>
                </a:lnTo>
                <a:lnTo>
                  <a:pt x="1082039" y="186054"/>
                </a:lnTo>
                <a:lnTo>
                  <a:pt x="1081398" y="185547"/>
                </a:lnTo>
                <a:close/>
              </a:path>
              <a:path w="2205354" h="497204">
                <a:moveTo>
                  <a:pt x="1068456" y="175640"/>
                </a:moveTo>
                <a:lnTo>
                  <a:pt x="1044828" y="175640"/>
                </a:lnTo>
                <a:lnTo>
                  <a:pt x="1053210" y="180721"/>
                </a:lnTo>
                <a:lnTo>
                  <a:pt x="1060830" y="185800"/>
                </a:lnTo>
                <a:lnTo>
                  <a:pt x="1060577" y="185547"/>
                </a:lnTo>
                <a:lnTo>
                  <a:pt x="1081398" y="185547"/>
                </a:lnTo>
                <a:lnTo>
                  <a:pt x="1075308" y="180721"/>
                </a:lnTo>
                <a:lnTo>
                  <a:pt x="1068456" y="175640"/>
                </a:lnTo>
                <a:close/>
              </a:path>
              <a:path w="2205354" h="497204">
                <a:moveTo>
                  <a:pt x="1052956" y="180593"/>
                </a:moveTo>
                <a:lnTo>
                  <a:pt x="1053149" y="180721"/>
                </a:lnTo>
                <a:lnTo>
                  <a:pt x="1052956" y="180593"/>
                </a:lnTo>
                <a:close/>
              </a:path>
              <a:path w="2205354" h="497204">
                <a:moveTo>
                  <a:pt x="1052780" y="165608"/>
                </a:moveTo>
                <a:lnTo>
                  <a:pt x="1026287" y="165608"/>
                </a:lnTo>
                <a:lnTo>
                  <a:pt x="1026540" y="165735"/>
                </a:lnTo>
                <a:lnTo>
                  <a:pt x="1036065" y="170687"/>
                </a:lnTo>
                <a:lnTo>
                  <a:pt x="1044955" y="175767"/>
                </a:lnTo>
                <a:lnTo>
                  <a:pt x="1068456" y="175640"/>
                </a:lnTo>
                <a:lnTo>
                  <a:pt x="1067942" y="175260"/>
                </a:lnTo>
                <a:lnTo>
                  <a:pt x="1059941" y="169925"/>
                </a:lnTo>
                <a:lnTo>
                  <a:pt x="1052780" y="165608"/>
                </a:lnTo>
                <a:close/>
              </a:path>
              <a:path w="2205354" h="497204">
                <a:moveTo>
                  <a:pt x="1035812" y="170561"/>
                </a:moveTo>
                <a:lnTo>
                  <a:pt x="1036035" y="170687"/>
                </a:lnTo>
                <a:lnTo>
                  <a:pt x="1035812" y="170561"/>
                </a:lnTo>
                <a:close/>
              </a:path>
              <a:path w="2205354" h="497204">
                <a:moveTo>
                  <a:pt x="1026384" y="165658"/>
                </a:moveTo>
                <a:lnTo>
                  <a:pt x="1026531" y="165735"/>
                </a:lnTo>
                <a:lnTo>
                  <a:pt x="1026384" y="165658"/>
                </a:lnTo>
                <a:close/>
              </a:path>
              <a:path w="2205354" h="497204">
                <a:moveTo>
                  <a:pt x="1024750" y="150749"/>
                </a:moveTo>
                <a:lnTo>
                  <a:pt x="993775" y="150749"/>
                </a:lnTo>
                <a:lnTo>
                  <a:pt x="1005331" y="155701"/>
                </a:lnTo>
                <a:lnTo>
                  <a:pt x="1016253" y="160654"/>
                </a:lnTo>
                <a:lnTo>
                  <a:pt x="1026384" y="165658"/>
                </a:lnTo>
                <a:lnTo>
                  <a:pt x="1052780" y="165608"/>
                </a:lnTo>
                <a:lnTo>
                  <a:pt x="1051305" y="164718"/>
                </a:lnTo>
                <a:lnTo>
                  <a:pt x="1042034" y="159512"/>
                </a:lnTo>
                <a:lnTo>
                  <a:pt x="1032128" y="154304"/>
                </a:lnTo>
                <a:lnTo>
                  <a:pt x="1024750" y="150749"/>
                </a:lnTo>
                <a:close/>
              </a:path>
              <a:path w="2205354" h="497204">
                <a:moveTo>
                  <a:pt x="670941" y="54483"/>
                </a:moveTo>
                <a:lnTo>
                  <a:pt x="590168" y="54483"/>
                </a:lnTo>
                <a:lnTo>
                  <a:pt x="633983" y="61213"/>
                </a:lnTo>
                <a:lnTo>
                  <a:pt x="676401" y="68199"/>
                </a:lnTo>
                <a:lnTo>
                  <a:pt x="717295" y="75691"/>
                </a:lnTo>
                <a:lnTo>
                  <a:pt x="756792" y="83438"/>
                </a:lnTo>
                <a:lnTo>
                  <a:pt x="794638" y="91566"/>
                </a:lnTo>
                <a:lnTo>
                  <a:pt x="830706" y="99949"/>
                </a:lnTo>
                <a:lnTo>
                  <a:pt x="864996" y="108712"/>
                </a:lnTo>
                <a:lnTo>
                  <a:pt x="897381" y="117728"/>
                </a:lnTo>
                <a:lnTo>
                  <a:pt x="927734" y="126873"/>
                </a:lnTo>
                <a:lnTo>
                  <a:pt x="927480" y="126873"/>
                </a:lnTo>
                <a:lnTo>
                  <a:pt x="955928" y="136398"/>
                </a:lnTo>
                <a:lnTo>
                  <a:pt x="969137" y="141097"/>
                </a:lnTo>
                <a:lnTo>
                  <a:pt x="969009" y="141097"/>
                </a:lnTo>
                <a:lnTo>
                  <a:pt x="981709" y="145923"/>
                </a:lnTo>
                <a:lnTo>
                  <a:pt x="993775" y="150875"/>
                </a:lnTo>
                <a:lnTo>
                  <a:pt x="1024750" y="150749"/>
                </a:lnTo>
                <a:lnTo>
                  <a:pt x="986408" y="134112"/>
                </a:lnTo>
                <a:lnTo>
                  <a:pt x="931417" y="114808"/>
                </a:lnTo>
                <a:lnTo>
                  <a:pt x="868171" y="96392"/>
                </a:lnTo>
                <a:lnTo>
                  <a:pt x="797432" y="79248"/>
                </a:lnTo>
                <a:lnTo>
                  <a:pt x="759332" y="70992"/>
                </a:lnTo>
                <a:lnTo>
                  <a:pt x="719708" y="63118"/>
                </a:lnTo>
                <a:lnTo>
                  <a:pt x="678560" y="55752"/>
                </a:lnTo>
                <a:lnTo>
                  <a:pt x="670941" y="54483"/>
                </a:lnTo>
                <a:close/>
              </a:path>
              <a:path w="2205354" h="497204">
                <a:moveTo>
                  <a:pt x="518850" y="32130"/>
                </a:moveTo>
                <a:lnTo>
                  <a:pt x="404240" y="32130"/>
                </a:lnTo>
                <a:lnTo>
                  <a:pt x="452246" y="37084"/>
                </a:lnTo>
                <a:lnTo>
                  <a:pt x="499363" y="42417"/>
                </a:lnTo>
                <a:lnTo>
                  <a:pt x="545338" y="48260"/>
                </a:lnTo>
                <a:lnTo>
                  <a:pt x="590295" y="54610"/>
                </a:lnTo>
                <a:lnTo>
                  <a:pt x="670941" y="54483"/>
                </a:lnTo>
                <a:lnTo>
                  <a:pt x="635888" y="48640"/>
                </a:lnTo>
                <a:lnTo>
                  <a:pt x="546988" y="35687"/>
                </a:lnTo>
                <a:lnTo>
                  <a:pt x="518850" y="32130"/>
                </a:lnTo>
                <a:close/>
              </a:path>
              <a:path w="2205354" h="497204">
                <a:moveTo>
                  <a:pt x="0" y="0"/>
                </a:moveTo>
                <a:lnTo>
                  <a:pt x="0" y="12700"/>
                </a:lnTo>
                <a:lnTo>
                  <a:pt x="51562" y="12953"/>
                </a:lnTo>
                <a:lnTo>
                  <a:pt x="51434" y="12953"/>
                </a:lnTo>
                <a:lnTo>
                  <a:pt x="103123" y="13970"/>
                </a:lnTo>
                <a:lnTo>
                  <a:pt x="154431" y="15493"/>
                </a:lnTo>
                <a:lnTo>
                  <a:pt x="205358" y="17779"/>
                </a:lnTo>
                <a:lnTo>
                  <a:pt x="256031" y="20574"/>
                </a:lnTo>
                <a:lnTo>
                  <a:pt x="306069" y="23875"/>
                </a:lnTo>
                <a:lnTo>
                  <a:pt x="355600" y="27812"/>
                </a:lnTo>
                <a:lnTo>
                  <a:pt x="355472" y="27812"/>
                </a:lnTo>
                <a:lnTo>
                  <a:pt x="404367" y="32258"/>
                </a:lnTo>
                <a:lnTo>
                  <a:pt x="404240" y="32130"/>
                </a:lnTo>
                <a:lnTo>
                  <a:pt x="518850" y="32130"/>
                </a:lnTo>
                <a:lnTo>
                  <a:pt x="500760" y="29845"/>
                </a:lnTo>
                <a:lnTo>
                  <a:pt x="453643" y="24384"/>
                </a:lnTo>
                <a:lnTo>
                  <a:pt x="356615" y="15112"/>
                </a:lnTo>
                <a:lnTo>
                  <a:pt x="256666" y="7874"/>
                </a:lnTo>
                <a:lnTo>
                  <a:pt x="154812" y="2921"/>
                </a:lnTo>
                <a:lnTo>
                  <a:pt x="51688" y="253"/>
                </a:lnTo>
                <a:lnTo>
                  <a:pt x="0" y="0"/>
                </a:lnTo>
                <a:close/>
              </a:path>
            </a:pathLst>
          </a:custGeom>
          <a:solidFill>
            <a:srgbClr val="5B9BD4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" name="object 16"/>
          <p:cNvSpPr txBox="1"/>
          <p:nvPr/>
        </p:nvSpPr>
        <p:spPr>
          <a:xfrm>
            <a:off x="3625850" y="3665538"/>
            <a:ext cx="1169988" cy="3000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“读心术”</a:t>
            </a:r>
            <a:endParaRPr lang="zh-CN" altLang="en-US">
              <a:latin typeface="Noto Sans CJK JP Regular"/>
              <a:ea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4578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4579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39975" y="884555"/>
            <a:ext cx="2016760" cy="365125"/>
          </a:xfrm>
        </p:spPr>
        <p:txBody>
          <a:bodyPr wrap="square" tIns="12065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智能假肢</a:t>
            </a:r>
            <a:r>
              <a:rPr lang="en-US" altLang="zh-CN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——</a:t>
            </a:r>
            <a:endParaRPr lang="en-US" altLang="zh-CN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0675" y="1392238"/>
            <a:ext cx="5610225" cy="3302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脑机接口结合</a:t>
            </a:r>
            <a:r>
              <a:rPr lang="en-US" altLang="zh-CN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AI</a:t>
            </a: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为残疾人带来了灵活而有用的假肢</a:t>
            </a:r>
            <a:endParaRPr lang="zh-CN" altLang="en-US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9975" y="5559425"/>
            <a:ext cx="7340600" cy="79957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智能假肢的案例</a:t>
            </a: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: 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在一个中国的节目中，失去双手</a:t>
            </a:r>
            <a:r>
              <a:rPr lang="en-US" altLang="zh-CN" dirty="0">
                <a:latin typeface="Noto Sans CJK JP Regular"/>
                <a:ea typeface="Noto Sans CJK JP Regular"/>
                <a:cs typeface="Noto Sans CJK JP Regular"/>
              </a:rPr>
              <a:t>27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年的国家运动 员在现场进行简单的训练就可以通过智能假肢写毛笔字，做简单的动作。</a:t>
            </a:r>
          </a:p>
        </p:txBody>
      </p:sp>
      <p:sp>
        <p:nvSpPr>
          <p:cNvPr id="24584" name="object 9"/>
          <p:cNvSpPr>
            <a:spLocks noChangeArrowheads="1"/>
          </p:cNvSpPr>
          <p:nvPr/>
        </p:nvSpPr>
        <p:spPr bwMode="auto">
          <a:xfrm>
            <a:off x="3490913" y="1954213"/>
            <a:ext cx="5200650" cy="34734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object 2"/>
          <p:cNvSpPr/>
          <p:nvPr/>
        </p:nvSpPr>
        <p:spPr bwMode="auto">
          <a:xfrm>
            <a:off x="0" y="107950"/>
            <a:ext cx="6029325" cy="534988"/>
          </a:xfrm>
          <a:custGeom>
            <a:avLst/>
            <a:gdLst/>
            <a:ahLst/>
            <a:cxnLst>
              <a:cxn ang="0">
                <a:pos x="5554726" y="0"/>
              </a:cxn>
              <a:cxn ang="0">
                <a:pos x="0" y="0"/>
              </a:cxn>
              <a:cxn ang="0">
                <a:pos x="0" y="533274"/>
              </a:cxn>
              <a:cxn ang="0">
                <a:pos x="6028944" y="534923"/>
              </a:cxn>
              <a:cxn ang="0">
                <a:pos x="5554726" y="0"/>
              </a:cxn>
            </a:cxnLst>
            <a:rect l="0" t="0" r="r" b="b"/>
            <a:pathLst>
              <a:path w="6029325" h="535305">
                <a:moveTo>
                  <a:pt x="5554726" y="0"/>
                </a:moveTo>
                <a:lnTo>
                  <a:pt x="0" y="0"/>
                </a:lnTo>
                <a:lnTo>
                  <a:pt x="0" y="533274"/>
                </a:lnTo>
                <a:lnTo>
                  <a:pt x="6028944" y="534923"/>
                </a:lnTo>
                <a:lnTo>
                  <a:pt x="5554726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602" name="object 3"/>
          <p:cNvSpPr/>
          <p:nvPr/>
        </p:nvSpPr>
        <p:spPr bwMode="auto">
          <a:xfrm>
            <a:off x="0" y="633413"/>
            <a:ext cx="1218723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187047" y="0"/>
              </a:cxn>
            </a:cxnLst>
            <a:rect l="0" t="0" r="r" b="b"/>
            <a:pathLst>
              <a:path w="12187555">
                <a:moveTo>
                  <a:pt x="0" y="0"/>
                </a:moveTo>
                <a:lnTo>
                  <a:pt x="12187047" y="0"/>
                </a:lnTo>
              </a:path>
            </a:pathLst>
          </a:custGeom>
          <a:noFill/>
          <a:ln w="12953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603" name="object 4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604" name="object 5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6" name="object 6"/>
          <p:cNvSpPr txBox="1"/>
          <p:nvPr/>
        </p:nvSpPr>
        <p:spPr>
          <a:xfrm>
            <a:off x="766763" y="138113"/>
            <a:ext cx="3846512" cy="1895391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41275" algn="ctr">
              <a:spcBef>
                <a:spcPts val="100"/>
              </a:spcBef>
            </a:pPr>
            <a:r>
              <a:rPr lang="zh-CN" altLang="en-US" sz="2800" dirty="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 dirty="0">
              <a:latin typeface="Noto Sans CJK JP Regular"/>
              <a:ea typeface="Noto Sans CJK JP Regular"/>
              <a:cs typeface="Noto Sans CJK JP Regular"/>
            </a:endParaRPr>
          </a:p>
          <a:p>
            <a:pPr marL="41275"/>
            <a:endParaRPr lang="zh-CN" alt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"/>
            <a:r>
              <a:rPr lang="zh-CN" altLang="en-US" sz="20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智能假肢</a:t>
            </a:r>
            <a:r>
              <a:rPr lang="en-US" altLang="zh-CN" sz="20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——</a:t>
            </a:r>
            <a:endParaRPr lang="en-US" altLang="zh-CN" sz="2000" dirty="0">
              <a:latin typeface="Noto Sans CJK JP Regular"/>
              <a:ea typeface="Noto Sans CJK JP Regular"/>
              <a:cs typeface="Noto Sans CJK JP Regular"/>
            </a:endParaRPr>
          </a:p>
          <a:p>
            <a:pPr marL="41275">
              <a:spcBef>
                <a:spcPts val="1600"/>
              </a:spcBef>
            </a:pPr>
            <a:r>
              <a:rPr lang="zh-CN" altLang="en-US" sz="20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基于柔性皮肤的</a:t>
            </a:r>
            <a:r>
              <a:rPr lang="zh-CN" altLang="en-US" sz="20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肌电信号</a:t>
            </a:r>
            <a:r>
              <a:rPr lang="zh-CN" altLang="en-US" sz="2000" dirty="0">
                <a:solidFill>
                  <a:srgbClr val="0070C0"/>
                </a:solidFill>
                <a:latin typeface="Noto Sans CJK JP Regular"/>
                <a:ea typeface="Noto Sans CJK JP Regular"/>
                <a:cs typeface="Noto Sans CJK JP Regular"/>
              </a:rPr>
              <a:t>采集</a:t>
            </a:r>
          </a:p>
        </p:txBody>
      </p:sp>
      <p:sp>
        <p:nvSpPr>
          <p:cNvPr id="25606" name="object 7"/>
          <p:cNvSpPr>
            <a:spLocks noChangeArrowheads="1"/>
          </p:cNvSpPr>
          <p:nvPr/>
        </p:nvSpPr>
        <p:spPr bwMode="auto">
          <a:xfrm>
            <a:off x="1168400" y="2563813"/>
            <a:ext cx="4527550" cy="316071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5607" name="object 8"/>
          <p:cNvSpPr>
            <a:spLocks noChangeArrowheads="1"/>
          </p:cNvSpPr>
          <p:nvPr/>
        </p:nvSpPr>
        <p:spPr bwMode="auto">
          <a:xfrm>
            <a:off x="6615113" y="1693863"/>
            <a:ext cx="4411662" cy="40306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object 2"/>
          <p:cNvSpPr>
            <a:spLocks noGrp="1"/>
          </p:cNvSpPr>
          <p:nvPr>
            <p:ph type="title"/>
          </p:nvPr>
        </p:nvSpPr>
        <p:spPr>
          <a:xfrm>
            <a:off x="1192213" y="128588"/>
            <a:ext cx="3940175" cy="454025"/>
          </a:xfrm>
        </p:spPr>
        <p:txBody>
          <a:bodyPr tIns="12700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人工智能上升为国家战略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8194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5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object 5"/>
          <p:cNvSpPr>
            <a:spLocks noChangeArrowheads="1"/>
          </p:cNvSpPr>
          <p:nvPr/>
        </p:nvSpPr>
        <p:spPr bwMode="auto">
          <a:xfrm>
            <a:off x="1422400" y="1511300"/>
            <a:ext cx="3178175" cy="30829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5050" y="5189538"/>
            <a:ext cx="4395788" cy="71211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2017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年</a:t>
            </a:r>
            <a:r>
              <a:rPr lang="en-US" altLang="zh-CN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5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月</a:t>
            </a: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一带一路</a:t>
            </a:r>
            <a:r>
              <a:rPr lang="en-US" altLang="zh-CN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·</a:t>
            </a: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高峰论坛，习总书记强调： 加强人工智能等前沿领域合作</a:t>
            </a:r>
            <a:endParaRPr lang="zh-CN" altLang="en-US" sz="16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8198" name="object 7"/>
          <p:cNvSpPr>
            <a:spLocks noChangeArrowheads="1"/>
          </p:cNvSpPr>
          <p:nvPr/>
        </p:nvSpPr>
        <p:spPr bwMode="auto">
          <a:xfrm>
            <a:off x="6299200" y="1065213"/>
            <a:ext cx="4013200" cy="39830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199" name="object 8"/>
          <p:cNvSpPr>
            <a:spLocks noChangeArrowheads="1"/>
          </p:cNvSpPr>
          <p:nvPr/>
        </p:nvSpPr>
        <p:spPr bwMode="auto">
          <a:xfrm>
            <a:off x="6299200" y="2278063"/>
            <a:ext cx="3979863" cy="27701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5550" y="5351463"/>
            <a:ext cx="4192588" cy="25904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2017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年</a:t>
            </a:r>
            <a:r>
              <a:rPr lang="en-US" altLang="zh-CN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7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月</a:t>
            </a: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国务院发布</a:t>
            </a:r>
            <a:r>
              <a:rPr lang="en-US" altLang="zh-CN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《</a:t>
            </a: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新一代人工智能规划</a:t>
            </a:r>
            <a:r>
              <a:rPr lang="en-US" altLang="zh-CN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》</a:t>
            </a:r>
            <a:endParaRPr lang="en-US" altLang="zh-CN" sz="1600" dirty="0">
              <a:latin typeface="Noto Sans CJK JP Regular"/>
              <a:ea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6626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6627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5163" y="1209675"/>
            <a:ext cx="4597400" cy="330200"/>
          </a:xfrm>
        </p:spPr>
        <p:txBody>
          <a:bodyPr tIns="12065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Noto Sans CJK JP Regular"/>
                <a:ea typeface="Noto Sans CJK JP Regular"/>
                <a:cs typeface="Noto Sans CJK JP Regular"/>
              </a:rPr>
              <a:t>截肢者用</a:t>
            </a:r>
            <a:r>
              <a:rPr lang="zh-CN" altLang="en-US" sz="2000" dirty="0">
                <a:solidFill>
                  <a:srgbClr val="000000"/>
                </a:solidFill>
                <a:latin typeface="Noto Sans CJK JP Regular"/>
                <a:ea typeface="Noto Sans CJK JP Regular"/>
                <a:cs typeface="Noto Sans CJK JP Regular"/>
              </a:rPr>
              <a:t>假肢手臂不但</a:t>
            </a:r>
            <a:r>
              <a:rPr lang="zh-CN" altLang="en-US" sz="2000" dirty="0">
                <a:solidFill>
                  <a:srgbClr val="2D75B6"/>
                </a:solidFill>
                <a:latin typeface="Noto Sans CJK JP Regular"/>
                <a:ea typeface="Noto Sans CJK JP Regular"/>
                <a:cs typeface="Noto Sans CJK JP Regular"/>
              </a:rPr>
              <a:t>贵</a:t>
            </a:r>
            <a:r>
              <a:rPr lang="zh-CN" altLang="en-US" sz="2000" dirty="0">
                <a:solidFill>
                  <a:srgbClr val="000000"/>
                </a:solidFill>
                <a:latin typeface="Noto Sans CJK JP Regular"/>
                <a:ea typeface="Noto Sans CJK JP Regular"/>
                <a:cs typeface="Noto Sans CJK JP Regular"/>
              </a:rPr>
              <a:t>而且</a:t>
            </a:r>
            <a:r>
              <a:rPr lang="zh-CN" altLang="en-US" sz="2000" dirty="0">
                <a:solidFill>
                  <a:srgbClr val="4471C4"/>
                </a:solidFill>
                <a:latin typeface="Noto Sans CJK JP Regular"/>
                <a:ea typeface="Noto Sans CJK JP Regular"/>
                <a:cs typeface="Noto Sans CJK JP Regular"/>
              </a:rPr>
              <a:t>不容易使用</a:t>
            </a:r>
            <a:endParaRPr lang="zh-CN" altLang="en-US" sz="20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6629" name="object 6"/>
          <p:cNvSpPr>
            <a:spLocks noChangeArrowheads="1"/>
          </p:cNvSpPr>
          <p:nvPr/>
        </p:nvSpPr>
        <p:spPr bwMode="auto">
          <a:xfrm>
            <a:off x="1362075" y="2095500"/>
            <a:ext cx="3649663" cy="25574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0663" y="4808538"/>
            <a:ext cx="3378200" cy="757237"/>
          </a:xfrm>
          <a:prstGeom prst="rect">
            <a:avLst/>
          </a:prstGeom>
        </p:spPr>
        <p:txBody>
          <a:bodyPr lIns="0" tIns="135255" rIns="0" bIns="0">
            <a:spAutoFit/>
          </a:bodyPr>
          <a:lstStyle/>
          <a:p>
            <a:pPr marL="12700">
              <a:spcBef>
                <a:spcPts val="1065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现有的解决方案需要</a:t>
            </a:r>
            <a:r>
              <a:rPr lang="zh-CN" altLang="en-US" sz="1600">
                <a:solidFill>
                  <a:srgbClr val="4471C4"/>
                </a:solidFill>
                <a:latin typeface="Noto Sans CJK JP Regular"/>
                <a:ea typeface="Noto Sans CJK JP Regular"/>
                <a:cs typeface="Noto Sans CJK JP Regular"/>
              </a:rPr>
              <a:t>超过</a:t>
            </a:r>
            <a:r>
              <a:rPr lang="en-US" altLang="zh-CN" sz="1600">
                <a:solidFill>
                  <a:srgbClr val="4471C4"/>
                </a:solidFill>
                <a:latin typeface="Noto Sans CJK JP Regular"/>
                <a:ea typeface="Noto Sans CJK JP Regular"/>
                <a:cs typeface="Noto Sans CJK JP Regular"/>
              </a:rPr>
              <a:t>6</a:t>
            </a:r>
            <a:r>
              <a:rPr lang="zh-CN" altLang="en-US" sz="1600">
                <a:solidFill>
                  <a:srgbClr val="4471C4"/>
                </a:solidFill>
                <a:latin typeface="Noto Sans CJK JP Regular"/>
                <a:ea typeface="Noto Sans CJK JP Regular"/>
                <a:cs typeface="Noto Sans CJK JP Regular"/>
              </a:rPr>
              <a:t>万美金（奢</a:t>
            </a:r>
            <a:endParaRPr lang="zh-CN" altLang="en-US" sz="1600">
              <a:latin typeface="Noto Sans CJK JP Regular"/>
              <a:ea typeface="Noto Sans CJK JP Regular"/>
              <a:cs typeface="Noto Sans CJK JP Regular"/>
            </a:endParaRPr>
          </a:p>
          <a:p>
            <a:pPr marL="12700">
              <a:spcBef>
                <a:spcPts val="965"/>
              </a:spcBef>
            </a:pPr>
            <a:r>
              <a:rPr lang="zh-CN" altLang="en-US" sz="1600">
                <a:solidFill>
                  <a:srgbClr val="4471C4"/>
                </a:solidFill>
                <a:latin typeface="Noto Sans CJK JP Regular"/>
                <a:ea typeface="Noto Sans CJK JP Regular"/>
                <a:cs typeface="Noto Sans CJK JP Regular"/>
              </a:rPr>
              <a:t>侈品）</a:t>
            </a:r>
            <a:endParaRPr lang="zh-CN" altLang="en-US" sz="16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89738" y="4953000"/>
            <a:ext cx="3073400" cy="71211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rgbClr val="4471C4"/>
                </a:solidFill>
                <a:latin typeface="Noto Sans CJK JP Regular"/>
                <a:ea typeface="Noto Sans CJK JP Regular"/>
                <a:cs typeface="Noto Sans CJK JP Regular"/>
              </a:rPr>
              <a:t>实惠（少于</a:t>
            </a:r>
            <a:r>
              <a:rPr lang="en-US" altLang="zh-CN" sz="1600" dirty="0">
                <a:solidFill>
                  <a:srgbClr val="4471C4"/>
                </a:solidFill>
                <a:latin typeface="Noto Sans CJK JP Regular"/>
                <a:ea typeface="Noto Sans CJK JP Regular"/>
                <a:cs typeface="Noto Sans CJK JP Regular"/>
              </a:rPr>
              <a:t>5000</a:t>
            </a:r>
            <a:r>
              <a:rPr lang="zh-CN" altLang="en-US" sz="1600" dirty="0">
                <a:solidFill>
                  <a:srgbClr val="4471C4"/>
                </a:solidFill>
                <a:latin typeface="Noto Sans CJK JP Regular"/>
                <a:ea typeface="Noto Sans CJK JP Regular"/>
                <a:cs typeface="Noto Sans CJK JP Regular"/>
              </a:rPr>
              <a:t>美金），非 侵入式，</a:t>
            </a:r>
            <a:r>
              <a:rPr lang="en-US" altLang="zh-CN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AI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驱动</a:t>
            </a:r>
            <a:r>
              <a:rPr lang="zh-CN" altLang="en-US" sz="1600" dirty="0">
                <a:solidFill>
                  <a:srgbClr val="4471C4"/>
                </a:solidFill>
                <a:latin typeface="Noto Sans CJK JP Regular"/>
                <a:ea typeface="Noto Sans CJK JP Regular"/>
                <a:cs typeface="Noto Sans CJK JP Regular"/>
              </a:rPr>
              <a:t>的假肢手臂</a:t>
            </a:r>
            <a:endParaRPr lang="zh-CN" altLang="en-US" sz="16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6632" name="object 9"/>
          <p:cNvSpPr>
            <a:spLocks noChangeArrowheads="1"/>
          </p:cNvSpPr>
          <p:nvPr/>
        </p:nvSpPr>
        <p:spPr bwMode="auto">
          <a:xfrm>
            <a:off x="6486525" y="1912938"/>
            <a:ext cx="3743325" cy="29130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7650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7651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1900" y="941388"/>
            <a:ext cx="1589088" cy="330200"/>
          </a:xfrm>
        </p:spPr>
        <p:txBody>
          <a:bodyPr tIns="12065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智能假肢</a:t>
            </a:r>
            <a:r>
              <a:rPr lang="en-US" altLang="zh-CN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——</a:t>
            </a:r>
            <a:endParaRPr lang="en-US" altLang="zh-CN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2600" y="1449388"/>
            <a:ext cx="7680325" cy="893762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侵入式脑机接口</a:t>
            </a:r>
          </a:p>
          <a:p>
            <a:pPr marL="12700">
              <a:spcBef>
                <a:spcPts val="2275"/>
              </a:spcBef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用人体体能信息，比如说脑信号，心电信号，神经信号控制外部装备。</a:t>
            </a:r>
          </a:p>
        </p:txBody>
      </p:sp>
      <p:sp>
        <p:nvSpPr>
          <p:cNvPr id="27654" name="object 7"/>
          <p:cNvSpPr>
            <a:spLocks noChangeArrowheads="1"/>
          </p:cNvSpPr>
          <p:nvPr/>
        </p:nvSpPr>
        <p:spPr bwMode="auto">
          <a:xfrm>
            <a:off x="6369050" y="2635250"/>
            <a:ext cx="4102100" cy="32273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7655" name="object 8"/>
          <p:cNvSpPr>
            <a:spLocks noChangeArrowheads="1"/>
          </p:cNvSpPr>
          <p:nvPr/>
        </p:nvSpPr>
        <p:spPr bwMode="auto">
          <a:xfrm>
            <a:off x="1152525" y="2616200"/>
            <a:ext cx="4108450" cy="32464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00325" y="6151563"/>
            <a:ext cx="6426200" cy="25904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6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DARPA</a:t>
            </a:r>
            <a:r>
              <a:rPr lang="zh-CN" altLang="en-US" sz="16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的“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革命性假肢</a:t>
            </a:r>
            <a:r>
              <a:rPr lang="zh-CN" altLang="en-US" sz="16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”项目旨在帮助瘫痪的人使用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大脑</a:t>
            </a:r>
            <a:r>
              <a:rPr lang="zh-CN" altLang="en-US" sz="16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控制机器人手臂</a:t>
            </a:r>
            <a:endParaRPr lang="zh-CN" altLang="en-US" sz="1600" dirty="0">
              <a:latin typeface="Noto Sans CJK JP Regular"/>
              <a:ea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8674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8675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9500" y="1179513"/>
            <a:ext cx="1841500" cy="330200"/>
          </a:xfrm>
        </p:spPr>
        <p:txBody>
          <a:bodyPr tIns="12065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0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智能</a:t>
            </a:r>
            <a:r>
              <a:rPr lang="zh-CN" altLang="en-US" sz="20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外骨骼</a:t>
            </a:r>
            <a:r>
              <a:rPr lang="en-US" altLang="zh-CN" sz="20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——</a:t>
            </a:r>
            <a:endParaRPr lang="en-US" altLang="zh-CN" sz="20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0200" y="1687513"/>
            <a:ext cx="4086225" cy="3302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来自科幻小说的钢铁侠正在变成现实</a:t>
            </a:r>
            <a:endParaRPr lang="zh-CN" altLang="en-US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8678" name="object 7"/>
          <p:cNvSpPr txBox="1">
            <a:spLocks noChangeArrowheads="1"/>
          </p:cNvSpPr>
          <p:nvPr/>
        </p:nvSpPr>
        <p:spPr bwMode="auto">
          <a:xfrm>
            <a:off x="1079500" y="2835275"/>
            <a:ext cx="1625600" cy="2082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49860" rIns="0" bIns="0">
            <a:spAutoFit/>
          </a:bodyPr>
          <a:lstStyle/>
          <a:p>
            <a:pPr marL="12700">
              <a:spcBef>
                <a:spcPts val="1175"/>
              </a:spcBef>
              <a:buSzPct val="94000"/>
              <a:buFontTx/>
              <a:buChar char="·"/>
              <a:tabLst>
                <a:tab pos="241300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脑机接口；</a:t>
            </a:r>
          </a:p>
          <a:p>
            <a:pPr marL="12700" algn="just">
              <a:lnSpc>
                <a:spcPct val="150000"/>
              </a:lnSpc>
              <a:buSzPct val="94000"/>
              <a:buFontTx/>
              <a:buChar char="·"/>
              <a:tabLst>
                <a:tab pos="241300" algn="l"/>
              </a:tabLst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能完成三个不 同方向的行走任 务：向左走，向 右走，向前走。</a:t>
            </a:r>
          </a:p>
        </p:txBody>
      </p:sp>
      <p:sp>
        <p:nvSpPr>
          <p:cNvPr id="28679" name="object 8"/>
          <p:cNvSpPr>
            <a:spLocks noChangeArrowheads="1"/>
          </p:cNvSpPr>
          <p:nvPr/>
        </p:nvSpPr>
        <p:spPr bwMode="auto">
          <a:xfrm>
            <a:off x="3552825" y="2686050"/>
            <a:ext cx="3657600" cy="36734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8680" name="object 9"/>
          <p:cNvSpPr>
            <a:spLocks noChangeArrowheads="1"/>
          </p:cNvSpPr>
          <p:nvPr/>
        </p:nvSpPr>
        <p:spPr bwMode="auto">
          <a:xfrm>
            <a:off x="7845425" y="1651000"/>
            <a:ext cx="3603625" cy="47148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9698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9699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82763" y="1098550"/>
            <a:ext cx="1589087" cy="330200"/>
          </a:xfrm>
        </p:spPr>
        <p:txBody>
          <a:bodyPr tIns="12065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智能家居</a:t>
            </a:r>
            <a:r>
              <a:rPr lang="en-US" altLang="zh-CN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——</a:t>
            </a:r>
            <a:endParaRPr lang="en-US" altLang="zh-CN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3463" y="1606550"/>
            <a:ext cx="5356225" cy="3302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脑机接口</a:t>
            </a:r>
            <a:r>
              <a:rPr lang="zh-CN" altLang="en-US" sz="20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的技术将被更广泛地使用与未来家居中</a:t>
            </a:r>
            <a:endParaRPr lang="zh-CN" altLang="en-US" sz="20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29702" name="object 7"/>
          <p:cNvSpPr txBox="1">
            <a:spLocks noChangeArrowheads="1"/>
          </p:cNvSpPr>
          <p:nvPr/>
        </p:nvSpPr>
        <p:spPr bwMode="auto">
          <a:xfrm>
            <a:off x="7340600" y="2887663"/>
            <a:ext cx="3255963" cy="1798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269875" indent="-257175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把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脑电波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活动转换成命令去改 变频道，不需手动遥控器。</a:t>
            </a:r>
          </a:p>
          <a:p>
            <a:pPr marL="269875" indent="-257175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更多的智能家居也可以被精准 控制。</a:t>
            </a:r>
          </a:p>
        </p:txBody>
      </p:sp>
      <p:sp>
        <p:nvSpPr>
          <p:cNvPr id="29703" name="object 8"/>
          <p:cNvSpPr>
            <a:spLocks noChangeArrowheads="1"/>
          </p:cNvSpPr>
          <p:nvPr/>
        </p:nvSpPr>
        <p:spPr bwMode="auto">
          <a:xfrm>
            <a:off x="1139825" y="2246313"/>
            <a:ext cx="2841625" cy="1882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9704" name="object 9"/>
          <p:cNvSpPr>
            <a:spLocks noChangeArrowheads="1"/>
          </p:cNvSpPr>
          <p:nvPr/>
        </p:nvSpPr>
        <p:spPr bwMode="auto">
          <a:xfrm>
            <a:off x="4051300" y="2246313"/>
            <a:ext cx="2636838" cy="18827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9705" name="object 10"/>
          <p:cNvSpPr>
            <a:spLocks noChangeArrowheads="1"/>
          </p:cNvSpPr>
          <p:nvPr/>
        </p:nvSpPr>
        <p:spPr bwMode="auto">
          <a:xfrm>
            <a:off x="1206500" y="4186238"/>
            <a:ext cx="2727325" cy="19097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9706" name="object 11"/>
          <p:cNvSpPr>
            <a:spLocks noChangeArrowheads="1"/>
          </p:cNvSpPr>
          <p:nvPr/>
        </p:nvSpPr>
        <p:spPr bwMode="auto">
          <a:xfrm>
            <a:off x="4043363" y="4186238"/>
            <a:ext cx="2659062" cy="17367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0722" name="object 3"/>
          <p:cNvSpPr/>
          <p:nvPr/>
        </p:nvSpPr>
        <p:spPr bwMode="auto">
          <a:xfrm>
            <a:off x="1263650" y="6819900"/>
            <a:ext cx="448786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23" name="object 4"/>
          <p:cNvSpPr/>
          <p:nvPr/>
        </p:nvSpPr>
        <p:spPr bwMode="auto">
          <a:xfrm>
            <a:off x="6305550" y="6819900"/>
            <a:ext cx="448786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1438" y="969963"/>
            <a:ext cx="1589087" cy="330200"/>
          </a:xfrm>
        </p:spPr>
        <p:txBody>
          <a:bodyPr tIns="12065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智能家居</a:t>
            </a:r>
            <a:r>
              <a:rPr lang="en-US" altLang="zh-CN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——</a:t>
            </a:r>
            <a:endParaRPr lang="en-US" altLang="zh-CN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3725" y="1477963"/>
            <a:ext cx="2838450" cy="3302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Wearable 2.0-</a:t>
            </a: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可穿戴</a:t>
            </a:r>
            <a:r>
              <a:rPr lang="en-US" altLang="zh-CN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2.0</a:t>
            </a:r>
            <a:endParaRPr lang="en-US" altLang="zh-CN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0726" name="object 7"/>
          <p:cNvSpPr>
            <a:spLocks noChangeArrowheads="1"/>
          </p:cNvSpPr>
          <p:nvPr/>
        </p:nvSpPr>
        <p:spPr bwMode="auto">
          <a:xfrm>
            <a:off x="709613" y="1895475"/>
            <a:ext cx="5991225" cy="38671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0727" name="object 8"/>
          <p:cNvSpPr/>
          <p:nvPr/>
        </p:nvSpPr>
        <p:spPr bwMode="auto">
          <a:xfrm>
            <a:off x="700088" y="2033588"/>
            <a:ext cx="6010275" cy="3743325"/>
          </a:xfrm>
          <a:custGeom>
            <a:avLst/>
            <a:gdLst/>
            <a:ahLst/>
            <a:cxnLst>
              <a:cxn ang="0">
                <a:pos x="0" y="3742944"/>
              </a:cxn>
              <a:cxn ang="0">
                <a:pos x="6009894" y="3742944"/>
              </a:cxn>
              <a:cxn ang="0">
                <a:pos x="6009894" y="0"/>
              </a:cxn>
              <a:cxn ang="0">
                <a:pos x="0" y="0"/>
              </a:cxn>
              <a:cxn ang="0">
                <a:pos x="0" y="3742944"/>
              </a:cxn>
            </a:cxnLst>
            <a:rect l="0" t="0" r="r" b="b"/>
            <a:pathLst>
              <a:path w="6010275" h="3743325">
                <a:moveTo>
                  <a:pt x="0" y="3742944"/>
                </a:moveTo>
                <a:lnTo>
                  <a:pt x="6009894" y="3742944"/>
                </a:lnTo>
                <a:lnTo>
                  <a:pt x="6009894" y="0"/>
                </a:lnTo>
                <a:lnTo>
                  <a:pt x="0" y="0"/>
                </a:lnTo>
                <a:lnTo>
                  <a:pt x="0" y="3742944"/>
                </a:lnTo>
                <a:close/>
              </a:path>
            </a:pathLst>
          </a:custGeom>
          <a:noFill/>
          <a:ln w="19050">
            <a:solidFill>
              <a:srgbClr val="7E7E7E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0728" name="object 9"/>
          <p:cNvSpPr/>
          <p:nvPr/>
        </p:nvSpPr>
        <p:spPr bwMode="auto">
          <a:xfrm>
            <a:off x="4462463" y="6043613"/>
            <a:ext cx="3417887" cy="498475"/>
          </a:xfrm>
          <a:custGeom>
            <a:avLst/>
            <a:gdLst/>
            <a:ahLst/>
            <a:cxnLst>
              <a:cxn ang="0">
                <a:pos x="3251580" y="0"/>
              </a:cxn>
              <a:cxn ang="0">
                <a:pos x="0" y="0"/>
              </a:cxn>
              <a:cxn ang="0">
                <a:pos x="0" y="498347"/>
              </a:cxn>
              <a:cxn ang="0">
                <a:pos x="3251580" y="498347"/>
              </a:cxn>
              <a:cxn ang="0">
                <a:pos x="3418331" y="249173"/>
              </a:cxn>
              <a:cxn ang="0">
                <a:pos x="3251580" y="0"/>
              </a:cxn>
            </a:cxnLst>
            <a:rect l="0" t="0" r="r" b="b"/>
            <a:pathLst>
              <a:path w="3418840" h="498475">
                <a:moveTo>
                  <a:pt x="3251580" y="0"/>
                </a:moveTo>
                <a:lnTo>
                  <a:pt x="0" y="0"/>
                </a:lnTo>
                <a:lnTo>
                  <a:pt x="0" y="498347"/>
                </a:lnTo>
                <a:lnTo>
                  <a:pt x="3251580" y="498347"/>
                </a:lnTo>
                <a:lnTo>
                  <a:pt x="3418331" y="249173"/>
                </a:lnTo>
                <a:lnTo>
                  <a:pt x="3251580" y="0"/>
                </a:lnTo>
                <a:close/>
              </a:path>
            </a:pathLst>
          </a:custGeom>
          <a:solidFill>
            <a:srgbClr val="5B9BD4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879975" y="6115050"/>
            <a:ext cx="1865313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可穿戴数据采集设备</a:t>
            </a:r>
            <a:endParaRPr lang="zh-CN" altLang="en-US" sz="16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0730" name="object 11"/>
          <p:cNvSpPr>
            <a:spLocks noChangeArrowheads="1"/>
          </p:cNvSpPr>
          <p:nvPr/>
        </p:nvSpPr>
        <p:spPr bwMode="auto">
          <a:xfrm>
            <a:off x="6896100" y="2814638"/>
            <a:ext cx="4791075" cy="27003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1746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1747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2825" y="1384300"/>
            <a:ext cx="1295400" cy="330200"/>
          </a:xfrm>
        </p:spPr>
        <p:txBody>
          <a:bodyPr tIns="12065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对于学生：</a:t>
            </a:r>
            <a:endParaRPr lang="zh-CN" altLang="en-US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0825" y="1841500"/>
            <a:ext cx="3581400" cy="319959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通过脑机接口设备促进</a:t>
            </a:r>
            <a:r>
              <a:rPr lang="zh-CN" altLang="en-US" sz="20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智力发展</a:t>
            </a:r>
          </a:p>
        </p:txBody>
      </p:sp>
      <p:sp>
        <p:nvSpPr>
          <p:cNvPr id="31750" name="object 7"/>
          <p:cNvSpPr>
            <a:spLocks noChangeArrowheads="1"/>
          </p:cNvSpPr>
          <p:nvPr/>
        </p:nvSpPr>
        <p:spPr bwMode="auto">
          <a:xfrm>
            <a:off x="754063" y="3036888"/>
            <a:ext cx="1944687" cy="19510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1751" name="object 8"/>
          <p:cNvSpPr>
            <a:spLocks noChangeArrowheads="1"/>
          </p:cNvSpPr>
          <p:nvPr/>
        </p:nvSpPr>
        <p:spPr bwMode="auto">
          <a:xfrm>
            <a:off x="3043238" y="4041775"/>
            <a:ext cx="522287" cy="3476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1752" name="object 9"/>
          <p:cNvSpPr>
            <a:spLocks noChangeArrowheads="1"/>
          </p:cNvSpPr>
          <p:nvPr/>
        </p:nvSpPr>
        <p:spPr bwMode="auto">
          <a:xfrm>
            <a:off x="3678238" y="3511550"/>
            <a:ext cx="1587500" cy="1600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1753" name="object 10"/>
          <p:cNvSpPr>
            <a:spLocks noChangeArrowheads="1"/>
          </p:cNvSpPr>
          <p:nvPr/>
        </p:nvSpPr>
        <p:spPr bwMode="auto">
          <a:xfrm>
            <a:off x="6367463" y="3203575"/>
            <a:ext cx="1849437" cy="20145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1754" name="object 11"/>
          <p:cNvSpPr>
            <a:spLocks noChangeArrowheads="1"/>
          </p:cNvSpPr>
          <p:nvPr/>
        </p:nvSpPr>
        <p:spPr bwMode="auto">
          <a:xfrm>
            <a:off x="9588500" y="3260725"/>
            <a:ext cx="1692275" cy="20447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1755" name="object 12"/>
          <p:cNvSpPr>
            <a:spLocks noChangeArrowheads="1"/>
          </p:cNvSpPr>
          <p:nvPr/>
        </p:nvSpPr>
        <p:spPr bwMode="auto">
          <a:xfrm>
            <a:off x="8713788" y="4041775"/>
            <a:ext cx="525462" cy="3476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1756" name="object 13"/>
          <p:cNvSpPr>
            <a:spLocks noChangeArrowheads="1"/>
          </p:cNvSpPr>
          <p:nvPr/>
        </p:nvSpPr>
        <p:spPr bwMode="auto">
          <a:xfrm>
            <a:off x="5600700" y="4041775"/>
            <a:ext cx="523875" cy="3476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1757" name="object 14"/>
          <p:cNvSpPr txBox="1">
            <a:spLocks noChangeArrowheads="1"/>
          </p:cNvSpPr>
          <p:nvPr/>
        </p:nvSpPr>
        <p:spPr bwMode="auto">
          <a:xfrm>
            <a:off x="1438275" y="5473700"/>
            <a:ext cx="482600" cy="30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>
                <a:solidFill>
                  <a:srgbClr val="5B9BD4"/>
                </a:solidFill>
                <a:latin typeface="Noto Sans CJK JP Regular"/>
                <a:ea typeface="Noto Sans CJK JP Regular"/>
                <a:cs typeface="Noto Sans CJK JP Regular"/>
              </a:rPr>
              <a:t>学生</a:t>
            </a:r>
            <a:endParaRPr lang="zh-CN" altLang="en-US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1758" name="object 15"/>
          <p:cNvSpPr txBox="1">
            <a:spLocks noChangeArrowheads="1"/>
          </p:cNvSpPr>
          <p:nvPr/>
        </p:nvSpPr>
        <p:spPr bwMode="auto">
          <a:xfrm>
            <a:off x="946150" y="6022975"/>
            <a:ext cx="1625600" cy="30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测量实时集中力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224212" y="5422042"/>
            <a:ext cx="1728788" cy="1133644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zh-CN" altLang="en-US" dirty="0">
                <a:solidFill>
                  <a:srgbClr val="5B9BD4"/>
                </a:solidFill>
                <a:latin typeface="Noto Sans CJK JP Regular"/>
                <a:ea typeface="Noto Sans CJK JP Regular"/>
                <a:cs typeface="Noto Sans CJK JP Regular"/>
              </a:rPr>
              <a:t>教师</a:t>
            </a:r>
            <a:endParaRPr lang="en-US" altLang="zh-CN" dirty="0">
              <a:solidFill>
                <a:srgbClr val="5B9BD4"/>
              </a:solidFill>
              <a:latin typeface="Noto Sans CJK JP Regular"/>
              <a:ea typeface="Noto Sans CJK JP Regular"/>
              <a:cs typeface="Noto Sans CJK JP Regular"/>
            </a:endParaRPr>
          </a:p>
          <a:p>
            <a:pPr algn="ctr">
              <a:spcBef>
                <a:spcPts val="100"/>
              </a:spcBef>
            </a:pPr>
            <a:endParaRPr lang="zh-CN" altLang="en-US" dirty="0">
              <a:latin typeface="Noto Sans CJK JP Regular"/>
              <a:ea typeface="Noto Sans CJK JP Regular"/>
              <a:cs typeface="Noto Sans CJK JP Regular"/>
            </a:endParaRPr>
          </a:p>
          <a:p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提高教学水平</a:t>
            </a:r>
          </a:p>
          <a:p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学生集中力画像</a:t>
            </a:r>
          </a:p>
        </p:txBody>
      </p:sp>
      <p:sp>
        <p:nvSpPr>
          <p:cNvPr id="31760" name="object 17"/>
          <p:cNvSpPr txBox="1">
            <a:spLocks noChangeArrowheads="1"/>
          </p:cNvSpPr>
          <p:nvPr/>
        </p:nvSpPr>
        <p:spPr bwMode="auto">
          <a:xfrm>
            <a:off x="6943725" y="5418138"/>
            <a:ext cx="711200" cy="3000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>
                <a:solidFill>
                  <a:srgbClr val="5B9BD4"/>
                </a:solidFill>
                <a:latin typeface="Noto Sans CJK JP Regular"/>
                <a:ea typeface="Noto Sans CJK JP Regular"/>
                <a:cs typeface="Noto Sans CJK JP Regular"/>
              </a:rPr>
              <a:t>管理者</a:t>
            </a:r>
            <a:endParaRPr lang="zh-CN" altLang="en-US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1761" name="object 18"/>
          <p:cNvSpPr txBox="1">
            <a:spLocks noChangeArrowheads="1"/>
          </p:cNvSpPr>
          <p:nvPr/>
        </p:nvSpPr>
        <p:spPr bwMode="auto">
          <a:xfrm>
            <a:off x="6245225" y="5967413"/>
            <a:ext cx="2082800" cy="29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教师与教学战略测评</a:t>
            </a:r>
          </a:p>
        </p:txBody>
      </p:sp>
      <p:sp>
        <p:nvSpPr>
          <p:cNvPr id="31762" name="object 19"/>
          <p:cNvSpPr txBox="1">
            <a:spLocks noChangeArrowheads="1"/>
          </p:cNvSpPr>
          <p:nvPr/>
        </p:nvSpPr>
        <p:spPr bwMode="auto">
          <a:xfrm>
            <a:off x="10218738" y="5418138"/>
            <a:ext cx="482600" cy="3000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>
                <a:solidFill>
                  <a:srgbClr val="5B9BD4"/>
                </a:solidFill>
                <a:latin typeface="Noto Sans CJK JP Regular"/>
                <a:ea typeface="Noto Sans CJK JP Regular"/>
                <a:cs typeface="Noto Sans CJK JP Regular"/>
              </a:rPr>
              <a:t>家长</a:t>
            </a:r>
            <a:endParaRPr lang="zh-CN" altLang="en-US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1763" name="object 20"/>
          <p:cNvSpPr txBox="1">
            <a:spLocks noChangeArrowheads="1"/>
          </p:cNvSpPr>
          <p:nvPr/>
        </p:nvSpPr>
        <p:spPr bwMode="auto">
          <a:xfrm>
            <a:off x="9520238" y="5967413"/>
            <a:ext cx="1627187" cy="298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个性化学生报告</a:t>
            </a:r>
          </a:p>
        </p:txBody>
      </p:sp>
      <p:sp>
        <p:nvSpPr>
          <p:cNvPr id="31764" name="object 21"/>
          <p:cNvSpPr>
            <a:spLocks noChangeArrowheads="1"/>
          </p:cNvSpPr>
          <p:nvPr/>
        </p:nvSpPr>
        <p:spPr bwMode="auto">
          <a:xfrm>
            <a:off x="7253288" y="831850"/>
            <a:ext cx="3857625" cy="22050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2770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2771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8162" y="841375"/>
            <a:ext cx="3043237" cy="392113"/>
          </a:xfrm>
        </p:spPr>
        <p:txBody>
          <a:bodyPr tIns="12700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400" dirty="0">
                <a:solidFill>
                  <a:srgbClr val="EC7C30"/>
                </a:solidFill>
                <a:latin typeface="Noto Sans CJK JP Regular"/>
                <a:ea typeface="Noto Sans CJK JP Regular"/>
                <a:cs typeface="Noto Sans CJK JP Regular"/>
              </a:rPr>
              <a:t>多 动 症 患 者 使 用</a:t>
            </a:r>
            <a:endParaRPr lang="zh-CN" altLang="en-US" sz="24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2773" name="object 6"/>
          <p:cNvSpPr/>
          <p:nvPr/>
        </p:nvSpPr>
        <p:spPr bwMode="auto">
          <a:xfrm>
            <a:off x="482600" y="3805238"/>
            <a:ext cx="3578225" cy="303212"/>
          </a:xfrm>
          <a:custGeom>
            <a:avLst/>
            <a:gdLst/>
            <a:ahLst/>
            <a:cxnLst>
              <a:cxn ang="0">
                <a:pos x="3075686" y="0"/>
              </a:cxn>
              <a:cxn ang="0">
                <a:pos x="34162" y="0"/>
              </a:cxn>
              <a:cxn ang="0">
                <a:pos x="20868" y="1514"/>
              </a:cxn>
              <a:cxn ang="0">
                <a:pos x="10009" y="5635"/>
              </a:cxn>
              <a:cxn ang="0">
                <a:pos x="2685" y="11733"/>
              </a:cxn>
              <a:cxn ang="0">
                <a:pos x="0" y="19177"/>
              </a:cxn>
              <a:cxn ang="0">
                <a:pos x="0" y="282575"/>
              </a:cxn>
              <a:cxn ang="0">
                <a:pos x="2685" y="290018"/>
              </a:cxn>
              <a:cxn ang="0">
                <a:pos x="10009" y="296116"/>
              </a:cxn>
              <a:cxn ang="0">
                <a:pos x="20868" y="300237"/>
              </a:cxn>
              <a:cxn ang="0">
                <a:pos x="34162" y="301752"/>
              </a:cxn>
              <a:cxn ang="0">
                <a:pos x="3576828" y="301752"/>
              </a:cxn>
              <a:cxn ang="0">
                <a:pos x="3576081" y="294979"/>
              </a:cxn>
              <a:cxn ang="0">
                <a:pos x="3573621" y="288909"/>
              </a:cxn>
              <a:cxn ang="0">
                <a:pos x="3564826" y="281481"/>
              </a:cxn>
              <a:cxn ang="0">
                <a:pos x="3545078" y="270637"/>
              </a:cxn>
              <a:cxn ang="0">
                <a:pos x="3131439" y="28956"/>
              </a:cxn>
              <a:cxn ang="0">
                <a:pos x="3114440" y="16877"/>
              </a:cxn>
              <a:cxn ang="0">
                <a:pos x="3100895" y="7762"/>
              </a:cxn>
              <a:cxn ang="0">
                <a:pos x="3088683" y="2006"/>
              </a:cxn>
              <a:cxn ang="0">
                <a:pos x="3075686" y="0"/>
              </a:cxn>
            </a:cxnLst>
            <a:rect l="0" t="0" r="r" b="b"/>
            <a:pathLst>
              <a:path w="3576954" h="302260">
                <a:moveTo>
                  <a:pt x="3075686" y="0"/>
                </a:moveTo>
                <a:lnTo>
                  <a:pt x="34162" y="0"/>
                </a:lnTo>
                <a:lnTo>
                  <a:pt x="20868" y="1514"/>
                </a:lnTo>
                <a:lnTo>
                  <a:pt x="10009" y="5635"/>
                </a:lnTo>
                <a:lnTo>
                  <a:pt x="2685" y="11733"/>
                </a:lnTo>
                <a:lnTo>
                  <a:pt x="0" y="19177"/>
                </a:lnTo>
                <a:lnTo>
                  <a:pt x="0" y="282575"/>
                </a:lnTo>
                <a:lnTo>
                  <a:pt x="2685" y="290018"/>
                </a:lnTo>
                <a:lnTo>
                  <a:pt x="10009" y="296116"/>
                </a:lnTo>
                <a:lnTo>
                  <a:pt x="20868" y="300237"/>
                </a:lnTo>
                <a:lnTo>
                  <a:pt x="34162" y="301752"/>
                </a:lnTo>
                <a:lnTo>
                  <a:pt x="3576828" y="301752"/>
                </a:lnTo>
                <a:lnTo>
                  <a:pt x="3576081" y="294979"/>
                </a:lnTo>
                <a:lnTo>
                  <a:pt x="3573621" y="288909"/>
                </a:lnTo>
                <a:lnTo>
                  <a:pt x="3564826" y="281481"/>
                </a:lnTo>
                <a:lnTo>
                  <a:pt x="3545078" y="270637"/>
                </a:lnTo>
                <a:lnTo>
                  <a:pt x="3131439" y="28956"/>
                </a:lnTo>
                <a:lnTo>
                  <a:pt x="3114440" y="16877"/>
                </a:lnTo>
                <a:lnTo>
                  <a:pt x="3100895" y="7762"/>
                </a:lnTo>
                <a:lnTo>
                  <a:pt x="3088683" y="2006"/>
                </a:lnTo>
                <a:lnTo>
                  <a:pt x="3075686" y="0"/>
                </a:lnTo>
                <a:close/>
              </a:path>
            </a:pathLst>
          </a:custGeom>
          <a:solidFill>
            <a:srgbClr val="D5588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2774" name="object 7"/>
          <p:cNvSpPr txBox="1">
            <a:spLocks noChangeArrowheads="1"/>
          </p:cNvSpPr>
          <p:nvPr/>
        </p:nvSpPr>
        <p:spPr bwMode="auto">
          <a:xfrm>
            <a:off x="887413" y="3813175"/>
            <a:ext cx="2768600" cy="30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现在存在的治疗方案的缺陷</a:t>
            </a:r>
            <a:endParaRPr lang="zh-CN" altLang="en-US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975" y="2016125"/>
            <a:ext cx="4938713" cy="3000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世界上有</a:t>
            </a: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9.5%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的儿童患有注意力缺陷，有</a:t>
            </a: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4.4%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的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440531" y="2166672"/>
            <a:ext cx="5318125" cy="1471613"/>
          </a:xfrm>
        </p:spPr>
        <p:txBody>
          <a:bodyPr tIns="12700"/>
          <a:lstStyle/>
          <a:p>
            <a:pPr marL="488950" eaLnBrk="1" hangingPunct="1">
              <a:lnSpc>
                <a:spcPts val="2125"/>
              </a:lnSpc>
              <a:spcBef>
                <a:spcPts val="100"/>
              </a:spcBef>
            </a:pPr>
            <a:r>
              <a:rPr lang="zh-CN" altLang="en-US" dirty="0">
                <a:ea typeface="Noto Sans CJK JP Regular"/>
              </a:rPr>
              <a:t>多动症患者的市场</a:t>
            </a:r>
          </a:p>
          <a:p>
            <a:pPr marL="488950" eaLnBrk="1" hangingPunct="1">
              <a:lnSpc>
                <a:spcPts val="2125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00"/>
                </a:solidFill>
                <a:ea typeface="Noto Sans CJK JP Regular"/>
              </a:rPr>
              <a:t>成年人患有注意力缺陷，美国每年在多动症患者的药物上花费</a:t>
            </a:r>
            <a:r>
              <a:rPr lang="en-US" altLang="zh-CN" dirty="0">
                <a:solidFill>
                  <a:srgbClr val="000000"/>
                </a:solidFill>
                <a:ea typeface="Noto Sans CJK JP Regular"/>
              </a:rPr>
              <a:t>130</a:t>
            </a:r>
            <a:r>
              <a:rPr lang="zh-CN" altLang="en-US" dirty="0">
                <a:solidFill>
                  <a:srgbClr val="000000"/>
                </a:solidFill>
                <a:ea typeface="Noto Sans CJK JP Regular"/>
              </a:rPr>
              <a:t>亿美元。在美国，治疗注意力不足和相 关生产力损失的总成本在</a:t>
            </a:r>
            <a:r>
              <a:rPr lang="en-US" altLang="zh-CN" dirty="0">
                <a:solidFill>
                  <a:srgbClr val="000000"/>
                </a:solidFill>
                <a:ea typeface="Noto Sans CJK JP Regular"/>
              </a:rPr>
              <a:t>1460</a:t>
            </a:r>
            <a:r>
              <a:rPr lang="zh-CN" altLang="en-US" dirty="0">
                <a:solidFill>
                  <a:srgbClr val="000000"/>
                </a:solidFill>
                <a:ea typeface="Noto Sans CJK JP Regular"/>
              </a:rPr>
              <a:t>亿美元和</a:t>
            </a:r>
            <a:r>
              <a:rPr lang="en-US" altLang="zh-CN" dirty="0">
                <a:solidFill>
                  <a:srgbClr val="000000"/>
                </a:solidFill>
                <a:ea typeface="Noto Sans CJK JP Regular"/>
              </a:rPr>
              <a:t>2660</a:t>
            </a:r>
            <a:r>
              <a:rPr lang="zh-CN" altLang="en-US" dirty="0">
                <a:solidFill>
                  <a:srgbClr val="000000"/>
                </a:solidFill>
                <a:ea typeface="Noto Sans CJK JP Regular"/>
              </a:rPr>
              <a:t>美元。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4350" y="4156075"/>
            <a:ext cx="5287963" cy="1677382"/>
          </a:xfrm>
          <a:prstGeom prst="rect">
            <a:avLst/>
          </a:prstGeom>
        </p:spPr>
        <p:txBody>
          <a:bodyPr lIns="0" tIns="149860" rIns="0" bIns="0">
            <a:spAutoFit/>
          </a:bodyPr>
          <a:lstStyle/>
          <a:p>
            <a:pPr marL="12700">
              <a:spcBef>
                <a:spcPts val="1175"/>
              </a:spcBef>
            </a:pPr>
            <a:r>
              <a:rPr lang="en-US" altLang="zh-CN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· 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药物治疗</a:t>
            </a:r>
          </a:p>
          <a:p>
            <a:pPr marL="12700" algn="just">
              <a:lnSpc>
                <a:spcPct val="150000"/>
              </a:lnSpc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疗效的持续时间短以及副作用。副作用包括睡眠不稳定、食欲不振、情绪波动、烦躁不安、感染和焦虑症。</a:t>
            </a:r>
          </a:p>
          <a:p>
            <a:pPr marL="12700">
              <a:spcBef>
                <a:spcPts val="1075"/>
              </a:spcBef>
            </a:pPr>
            <a:r>
              <a:rPr lang="en-US" altLang="zh-CN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· 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传统的神经反馈训练</a:t>
            </a:r>
          </a:p>
        </p:txBody>
      </p:sp>
      <p:sp>
        <p:nvSpPr>
          <p:cNvPr id="32778" name="object 11"/>
          <p:cNvSpPr/>
          <p:nvPr/>
        </p:nvSpPr>
        <p:spPr bwMode="auto">
          <a:xfrm>
            <a:off x="408781" y="1535643"/>
            <a:ext cx="3576638" cy="373063"/>
          </a:xfrm>
          <a:custGeom>
            <a:avLst/>
            <a:gdLst/>
            <a:ahLst/>
            <a:cxnLst>
              <a:cxn ang="0">
                <a:pos x="3075685" y="0"/>
              </a:cxn>
              <a:cxn ang="0">
                <a:pos x="34162" y="0"/>
              </a:cxn>
              <a:cxn ang="0">
                <a:pos x="20868" y="1851"/>
              </a:cxn>
              <a:cxn ang="0">
                <a:pos x="10009" y="6905"/>
              </a:cxn>
              <a:cxn ang="0">
                <a:pos x="2685" y="14412"/>
              </a:cxn>
              <a:cxn ang="0">
                <a:pos x="0" y="23621"/>
              </a:cxn>
              <a:cxn ang="0">
                <a:pos x="0" y="348233"/>
              </a:cxn>
              <a:cxn ang="0">
                <a:pos x="2685" y="357443"/>
              </a:cxn>
              <a:cxn ang="0">
                <a:pos x="10009" y="364950"/>
              </a:cxn>
              <a:cxn ang="0">
                <a:pos x="20868" y="370004"/>
              </a:cxn>
              <a:cxn ang="0">
                <a:pos x="34162" y="371855"/>
              </a:cxn>
              <a:cxn ang="0">
                <a:pos x="3576828" y="371855"/>
              </a:cxn>
              <a:cxn ang="0">
                <a:pos x="3576081" y="363505"/>
              </a:cxn>
              <a:cxn ang="0">
                <a:pos x="3573621" y="356012"/>
              </a:cxn>
              <a:cxn ang="0">
                <a:pos x="3564826" y="346852"/>
              </a:cxn>
              <a:cxn ang="0">
                <a:pos x="3545078" y="333501"/>
              </a:cxn>
              <a:cxn ang="0">
                <a:pos x="3131439" y="35687"/>
              </a:cxn>
              <a:cxn ang="0">
                <a:pos x="3114440" y="20788"/>
              </a:cxn>
              <a:cxn ang="0">
                <a:pos x="3100895" y="9556"/>
              </a:cxn>
              <a:cxn ang="0">
                <a:pos x="3088683" y="2468"/>
              </a:cxn>
              <a:cxn ang="0">
                <a:pos x="3075685" y="0"/>
              </a:cxn>
            </a:cxnLst>
            <a:rect l="0" t="0" r="r" b="b"/>
            <a:pathLst>
              <a:path w="3576954" h="372110">
                <a:moveTo>
                  <a:pt x="3075685" y="0"/>
                </a:moveTo>
                <a:lnTo>
                  <a:pt x="34162" y="0"/>
                </a:lnTo>
                <a:lnTo>
                  <a:pt x="20868" y="1851"/>
                </a:lnTo>
                <a:lnTo>
                  <a:pt x="10009" y="6905"/>
                </a:lnTo>
                <a:lnTo>
                  <a:pt x="2685" y="14412"/>
                </a:lnTo>
                <a:lnTo>
                  <a:pt x="0" y="23621"/>
                </a:lnTo>
                <a:lnTo>
                  <a:pt x="0" y="348233"/>
                </a:lnTo>
                <a:lnTo>
                  <a:pt x="2685" y="357443"/>
                </a:lnTo>
                <a:lnTo>
                  <a:pt x="10009" y="364950"/>
                </a:lnTo>
                <a:lnTo>
                  <a:pt x="20868" y="370004"/>
                </a:lnTo>
                <a:lnTo>
                  <a:pt x="34162" y="371855"/>
                </a:lnTo>
                <a:lnTo>
                  <a:pt x="3576828" y="371855"/>
                </a:lnTo>
                <a:lnTo>
                  <a:pt x="3576081" y="363505"/>
                </a:lnTo>
                <a:lnTo>
                  <a:pt x="3573621" y="356012"/>
                </a:lnTo>
                <a:lnTo>
                  <a:pt x="3564826" y="346852"/>
                </a:lnTo>
                <a:lnTo>
                  <a:pt x="3545078" y="333501"/>
                </a:lnTo>
                <a:lnTo>
                  <a:pt x="3131439" y="35687"/>
                </a:lnTo>
                <a:lnTo>
                  <a:pt x="3114440" y="20788"/>
                </a:lnTo>
                <a:lnTo>
                  <a:pt x="3100895" y="9556"/>
                </a:lnTo>
                <a:lnTo>
                  <a:pt x="3088683" y="2468"/>
                </a:lnTo>
                <a:lnTo>
                  <a:pt x="3075685" y="0"/>
                </a:lnTo>
                <a:close/>
              </a:path>
            </a:pathLst>
          </a:custGeom>
          <a:solidFill>
            <a:srgbClr val="D5588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2779" name="object 12"/>
          <p:cNvSpPr txBox="1">
            <a:spLocks noChangeArrowheads="1"/>
          </p:cNvSpPr>
          <p:nvPr/>
        </p:nvSpPr>
        <p:spPr bwMode="auto">
          <a:xfrm>
            <a:off x="1238250" y="1565275"/>
            <a:ext cx="1854200" cy="3000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dirty="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多动症患者的市场</a:t>
            </a:r>
            <a:endParaRPr lang="zh-CN" altLang="en-US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2780" name="object 13"/>
          <p:cNvSpPr>
            <a:spLocks noChangeArrowheads="1"/>
          </p:cNvSpPr>
          <p:nvPr/>
        </p:nvSpPr>
        <p:spPr bwMode="auto">
          <a:xfrm>
            <a:off x="6418263" y="1693863"/>
            <a:ext cx="2236787" cy="13922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84950" y="3055938"/>
            <a:ext cx="1325563" cy="69532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lang="zh-CN" altLang="en-US" sz="1600">
                <a:solidFill>
                  <a:srgbClr val="2D75B6"/>
                </a:solidFill>
                <a:latin typeface="Noto Sans CJK JP Regular"/>
                <a:ea typeface="Noto Sans CJK JP Regular"/>
                <a:cs typeface="Noto Sans CJK JP Regular"/>
              </a:rPr>
              <a:t>高价</a:t>
            </a:r>
            <a:endParaRPr lang="zh-CN" altLang="en-US" sz="1600">
              <a:latin typeface="Noto Sans CJK JP Regular"/>
              <a:ea typeface="Noto Sans CJK JP Regular"/>
              <a:cs typeface="Noto Sans CJK JP Regular"/>
            </a:endParaRPr>
          </a:p>
          <a:p>
            <a:pPr marL="12700">
              <a:lnSpc>
                <a:spcPts val="1675"/>
              </a:lnSpc>
              <a:spcBef>
                <a:spcPts val="50"/>
              </a:spcBef>
            </a:pPr>
            <a:r>
              <a:rPr lang="en-US" altLang="zh-CN" sz="1400">
                <a:latin typeface="Noto Sans CJK JP Regular"/>
                <a:ea typeface="Noto Sans CJK JP Regular"/>
                <a:cs typeface="Noto Sans CJK JP Regular"/>
              </a:rPr>
              <a:t>20</a:t>
            </a:r>
            <a:r>
              <a:rPr lang="zh-CN" altLang="en-US" sz="1400">
                <a:latin typeface="Noto Sans CJK JP Regular"/>
                <a:ea typeface="Noto Sans CJK JP Regular"/>
                <a:cs typeface="Noto Sans CJK JP Regular"/>
              </a:rPr>
              <a:t>场培训课程费 用为</a:t>
            </a:r>
            <a:r>
              <a:rPr lang="en-US" altLang="zh-CN" sz="1400">
                <a:latin typeface="Noto Sans CJK JP Regular"/>
                <a:ea typeface="Noto Sans CJK JP Regular"/>
                <a:cs typeface="Noto Sans CJK JP Regular"/>
              </a:rPr>
              <a:t>4000</a:t>
            </a:r>
            <a:r>
              <a:rPr lang="zh-CN" altLang="en-US" sz="1400">
                <a:latin typeface="Noto Sans CJK JP Regular"/>
                <a:ea typeface="Noto Sans CJK JP Regular"/>
                <a:cs typeface="Noto Sans CJK JP Regular"/>
              </a:rPr>
              <a:t>美元</a:t>
            </a:r>
          </a:p>
        </p:txBody>
      </p:sp>
      <p:sp>
        <p:nvSpPr>
          <p:cNvPr id="32782" name="object 15"/>
          <p:cNvSpPr>
            <a:spLocks noChangeArrowheads="1"/>
          </p:cNvSpPr>
          <p:nvPr/>
        </p:nvSpPr>
        <p:spPr bwMode="auto">
          <a:xfrm>
            <a:off x="9575800" y="1903413"/>
            <a:ext cx="1692275" cy="9731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63100" y="3067050"/>
            <a:ext cx="2209800" cy="69532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lang="zh-CN" altLang="en-US" sz="1600">
                <a:solidFill>
                  <a:srgbClr val="2D75B6"/>
                </a:solidFill>
                <a:latin typeface="Noto Sans CJK JP Regular"/>
                <a:ea typeface="Noto Sans CJK JP Regular"/>
                <a:cs typeface="Noto Sans CJK JP Regular"/>
              </a:rPr>
              <a:t>临床环境的要求</a:t>
            </a:r>
            <a:endParaRPr lang="zh-CN" altLang="en-US" sz="1600">
              <a:latin typeface="Noto Sans CJK JP Regular"/>
              <a:ea typeface="Noto Sans CJK JP Regular"/>
              <a:cs typeface="Noto Sans CJK JP Regular"/>
            </a:endParaRPr>
          </a:p>
          <a:p>
            <a:pPr marL="12700">
              <a:lnSpc>
                <a:spcPts val="1675"/>
              </a:lnSpc>
              <a:spcBef>
                <a:spcPts val="50"/>
              </a:spcBef>
            </a:pPr>
            <a:r>
              <a:rPr lang="zh-CN" altLang="en-US" sz="1400">
                <a:latin typeface="Noto Sans CJK JP Regular"/>
                <a:ea typeface="Noto Sans CJK JP Regular"/>
                <a:cs typeface="Noto Sans CJK JP Regular"/>
              </a:rPr>
              <a:t>培训不能单独在家里完成， 需要由专业治疗师来操作</a:t>
            </a:r>
          </a:p>
        </p:txBody>
      </p:sp>
      <p:sp>
        <p:nvSpPr>
          <p:cNvPr id="32784" name="object 17"/>
          <p:cNvSpPr>
            <a:spLocks noChangeArrowheads="1"/>
          </p:cNvSpPr>
          <p:nvPr/>
        </p:nvSpPr>
        <p:spPr bwMode="auto">
          <a:xfrm>
            <a:off x="6524625" y="4113213"/>
            <a:ext cx="1919288" cy="12858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7638" y="5438775"/>
            <a:ext cx="1446212" cy="48260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lang="zh-CN" altLang="en-US" sz="1600">
                <a:solidFill>
                  <a:srgbClr val="2D75B6"/>
                </a:solidFill>
                <a:latin typeface="Noto Sans CJK JP Regular"/>
                <a:ea typeface="Noto Sans CJK JP Regular"/>
                <a:cs typeface="Noto Sans CJK JP Regular"/>
              </a:rPr>
              <a:t>高时间成本</a:t>
            </a:r>
            <a:endParaRPr lang="zh-CN" altLang="en-US" sz="1600">
              <a:latin typeface="Noto Sans CJK JP Regular"/>
              <a:ea typeface="Noto Sans CJK JP Regular"/>
              <a:cs typeface="Noto Sans CJK JP Regular"/>
            </a:endParaRPr>
          </a:p>
          <a:p>
            <a:pPr marL="12700">
              <a:lnSpc>
                <a:spcPts val="1675"/>
              </a:lnSpc>
            </a:pPr>
            <a:r>
              <a:rPr lang="zh-CN" altLang="en-US" sz="1400">
                <a:latin typeface="Noto Sans CJK JP Regular"/>
                <a:ea typeface="Noto Sans CJK JP Regular"/>
                <a:cs typeface="Noto Sans CJK JP Regular"/>
              </a:rPr>
              <a:t>穿戴不便并且耗时</a:t>
            </a:r>
          </a:p>
        </p:txBody>
      </p:sp>
      <p:sp>
        <p:nvSpPr>
          <p:cNvPr id="32786" name="object 19"/>
          <p:cNvSpPr>
            <a:spLocks noChangeArrowheads="1"/>
          </p:cNvSpPr>
          <p:nvPr/>
        </p:nvSpPr>
        <p:spPr bwMode="auto">
          <a:xfrm>
            <a:off x="9483725" y="4092575"/>
            <a:ext cx="1508125" cy="12620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01175" y="5438775"/>
            <a:ext cx="1673225" cy="69532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lang="zh-CN" altLang="en-US" sz="1600">
                <a:solidFill>
                  <a:srgbClr val="2D75B6"/>
                </a:solidFill>
                <a:latin typeface="Noto Sans CJK JP Regular"/>
                <a:ea typeface="Noto Sans CJK JP Regular"/>
                <a:cs typeface="Noto Sans CJK JP Regular"/>
              </a:rPr>
              <a:t>训练经验不足</a:t>
            </a:r>
            <a:endParaRPr lang="zh-CN" altLang="en-US" sz="1600">
              <a:latin typeface="Noto Sans CJK JP Regular"/>
              <a:ea typeface="Noto Sans CJK JP Regular"/>
              <a:cs typeface="Noto Sans CJK JP Regular"/>
            </a:endParaRPr>
          </a:p>
          <a:p>
            <a:pPr marL="12700">
              <a:lnSpc>
                <a:spcPts val="1675"/>
              </a:lnSpc>
              <a:spcBef>
                <a:spcPts val="50"/>
              </a:spcBef>
            </a:pPr>
            <a:r>
              <a:rPr lang="zh-CN" altLang="en-US" sz="1400">
                <a:latin typeface="Noto Sans CJK JP Regular"/>
                <a:ea typeface="Noto Sans CJK JP Regular"/>
                <a:cs typeface="Noto Sans CJK JP Regular"/>
              </a:rPr>
              <a:t>单调乏味的训练会使 病人感到无聊</a:t>
            </a:r>
          </a:p>
        </p:txBody>
      </p:sp>
      <p:sp>
        <p:nvSpPr>
          <p:cNvPr id="32788" name="object 21"/>
          <p:cNvSpPr/>
          <p:nvPr/>
        </p:nvSpPr>
        <p:spPr bwMode="auto">
          <a:xfrm>
            <a:off x="6465888" y="1249363"/>
            <a:ext cx="2011362" cy="282575"/>
          </a:xfrm>
          <a:custGeom>
            <a:avLst/>
            <a:gdLst/>
            <a:ahLst/>
            <a:cxnLst>
              <a:cxn ang="0">
                <a:pos x="1729104" y="0"/>
              </a:cxn>
              <a:cxn ang="0">
                <a:pos x="19176" y="0"/>
              </a:cxn>
              <a:cxn ang="0">
                <a:pos x="11733" y="1406"/>
              </a:cxn>
              <a:cxn ang="0">
                <a:pos x="5635" y="5254"/>
              </a:cxn>
              <a:cxn ang="0">
                <a:pos x="1514" y="10983"/>
              </a:cxn>
              <a:cxn ang="0">
                <a:pos x="0" y="18034"/>
              </a:cxn>
              <a:cxn ang="0">
                <a:pos x="0" y="264668"/>
              </a:cxn>
              <a:cxn ang="0">
                <a:pos x="1514" y="271718"/>
              </a:cxn>
              <a:cxn ang="0">
                <a:pos x="5635" y="277447"/>
              </a:cxn>
              <a:cxn ang="0">
                <a:pos x="11733" y="281295"/>
              </a:cxn>
              <a:cxn ang="0">
                <a:pos x="19176" y="282702"/>
              </a:cxn>
              <a:cxn ang="0">
                <a:pos x="2010918" y="282702"/>
              </a:cxn>
              <a:cxn ang="0">
                <a:pos x="2010515" y="276351"/>
              </a:cxn>
              <a:cxn ang="0">
                <a:pos x="2009124" y="270668"/>
              </a:cxn>
              <a:cxn ang="0">
                <a:pos x="2004185" y="263699"/>
              </a:cxn>
              <a:cxn ang="0">
                <a:pos x="1993137" y="253492"/>
              </a:cxn>
              <a:cxn ang="0">
                <a:pos x="1760601" y="27051"/>
              </a:cxn>
              <a:cxn ang="0">
                <a:pos x="1750964" y="15751"/>
              </a:cxn>
              <a:cxn ang="0">
                <a:pos x="1743328" y="7239"/>
              </a:cxn>
              <a:cxn ang="0">
                <a:pos x="1736455" y="1869"/>
              </a:cxn>
              <a:cxn ang="0">
                <a:pos x="1729104" y="0"/>
              </a:cxn>
            </a:cxnLst>
            <a:rect l="0" t="0" r="r" b="b"/>
            <a:pathLst>
              <a:path w="2011045" h="283209">
                <a:moveTo>
                  <a:pt x="1729104" y="0"/>
                </a:moveTo>
                <a:lnTo>
                  <a:pt x="19176" y="0"/>
                </a:lnTo>
                <a:lnTo>
                  <a:pt x="11733" y="1406"/>
                </a:lnTo>
                <a:lnTo>
                  <a:pt x="5635" y="5254"/>
                </a:lnTo>
                <a:lnTo>
                  <a:pt x="1514" y="10983"/>
                </a:lnTo>
                <a:lnTo>
                  <a:pt x="0" y="18034"/>
                </a:lnTo>
                <a:lnTo>
                  <a:pt x="0" y="264668"/>
                </a:lnTo>
                <a:lnTo>
                  <a:pt x="1514" y="271718"/>
                </a:lnTo>
                <a:lnTo>
                  <a:pt x="5635" y="277447"/>
                </a:lnTo>
                <a:lnTo>
                  <a:pt x="11733" y="281295"/>
                </a:lnTo>
                <a:lnTo>
                  <a:pt x="19176" y="282702"/>
                </a:lnTo>
                <a:lnTo>
                  <a:pt x="2010918" y="282702"/>
                </a:lnTo>
                <a:lnTo>
                  <a:pt x="2010515" y="276351"/>
                </a:lnTo>
                <a:lnTo>
                  <a:pt x="2009124" y="270668"/>
                </a:lnTo>
                <a:lnTo>
                  <a:pt x="2004185" y="263699"/>
                </a:lnTo>
                <a:lnTo>
                  <a:pt x="1993137" y="253492"/>
                </a:lnTo>
                <a:lnTo>
                  <a:pt x="1760601" y="27051"/>
                </a:lnTo>
                <a:lnTo>
                  <a:pt x="1750964" y="15751"/>
                </a:lnTo>
                <a:lnTo>
                  <a:pt x="1743328" y="7239"/>
                </a:lnTo>
                <a:lnTo>
                  <a:pt x="1736455" y="1869"/>
                </a:lnTo>
                <a:lnTo>
                  <a:pt x="1729104" y="0"/>
                </a:lnTo>
                <a:close/>
              </a:path>
            </a:pathLst>
          </a:custGeom>
          <a:solidFill>
            <a:srgbClr val="D5588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2789" name="object 22"/>
          <p:cNvSpPr txBox="1">
            <a:spLocks noChangeArrowheads="1"/>
          </p:cNvSpPr>
          <p:nvPr/>
        </p:nvSpPr>
        <p:spPr bwMode="auto">
          <a:xfrm>
            <a:off x="7229475" y="1247775"/>
            <a:ext cx="482600" cy="30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问题</a:t>
            </a:r>
            <a:endParaRPr lang="zh-CN" altLang="en-US">
              <a:latin typeface="Noto Sans CJK JP Regular"/>
              <a:ea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object 2"/>
          <p:cNvSpPr/>
          <p:nvPr/>
        </p:nvSpPr>
        <p:spPr bwMode="auto">
          <a:xfrm>
            <a:off x="0" y="107950"/>
            <a:ext cx="6029325" cy="534988"/>
          </a:xfrm>
          <a:custGeom>
            <a:avLst/>
            <a:gdLst/>
            <a:ahLst/>
            <a:cxnLst>
              <a:cxn ang="0">
                <a:pos x="5554726" y="0"/>
              </a:cxn>
              <a:cxn ang="0">
                <a:pos x="0" y="0"/>
              </a:cxn>
              <a:cxn ang="0">
                <a:pos x="0" y="533274"/>
              </a:cxn>
              <a:cxn ang="0">
                <a:pos x="6028944" y="534923"/>
              </a:cxn>
              <a:cxn ang="0">
                <a:pos x="5554726" y="0"/>
              </a:cxn>
            </a:cxnLst>
            <a:rect l="0" t="0" r="r" b="b"/>
            <a:pathLst>
              <a:path w="6029325" h="535305">
                <a:moveTo>
                  <a:pt x="5554726" y="0"/>
                </a:moveTo>
                <a:lnTo>
                  <a:pt x="0" y="0"/>
                </a:lnTo>
                <a:lnTo>
                  <a:pt x="0" y="533274"/>
                </a:lnTo>
                <a:lnTo>
                  <a:pt x="6028944" y="534923"/>
                </a:lnTo>
                <a:lnTo>
                  <a:pt x="5554726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3794" name="object 3"/>
          <p:cNvSpPr/>
          <p:nvPr/>
        </p:nvSpPr>
        <p:spPr bwMode="auto">
          <a:xfrm>
            <a:off x="0" y="633413"/>
            <a:ext cx="1218723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187047" y="0"/>
              </a:cxn>
            </a:cxnLst>
            <a:rect l="0" t="0" r="r" b="b"/>
            <a:pathLst>
              <a:path w="12187555">
                <a:moveTo>
                  <a:pt x="0" y="0"/>
                </a:moveTo>
                <a:lnTo>
                  <a:pt x="12187047" y="0"/>
                </a:lnTo>
              </a:path>
            </a:pathLst>
          </a:custGeom>
          <a:noFill/>
          <a:ln w="12953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3795" name="object 4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3796" name="object 5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3797" name="object 6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3798" name="object 7"/>
          <p:cNvSpPr>
            <a:spLocks noChangeArrowheads="1"/>
          </p:cNvSpPr>
          <p:nvPr/>
        </p:nvSpPr>
        <p:spPr bwMode="auto">
          <a:xfrm>
            <a:off x="800100" y="2905125"/>
            <a:ext cx="5799138" cy="34432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3799" name="object 8"/>
          <p:cNvSpPr>
            <a:spLocks noChangeArrowheads="1"/>
          </p:cNvSpPr>
          <p:nvPr/>
        </p:nvSpPr>
        <p:spPr bwMode="auto">
          <a:xfrm>
            <a:off x="8113713" y="4217988"/>
            <a:ext cx="1073150" cy="10731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0576" y="4616451"/>
            <a:ext cx="787400" cy="3302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注意力</a:t>
            </a:r>
            <a:endParaRPr lang="zh-CN" altLang="en-US" sz="20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3801" name="object 10"/>
          <p:cNvSpPr>
            <a:spLocks noChangeArrowheads="1"/>
          </p:cNvSpPr>
          <p:nvPr/>
        </p:nvSpPr>
        <p:spPr bwMode="auto">
          <a:xfrm>
            <a:off x="9017000" y="3257815"/>
            <a:ext cx="1428750" cy="14303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3802" name="object 11"/>
          <p:cNvSpPr>
            <a:spLocks noChangeArrowheads="1"/>
          </p:cNvSpPr>
          <p:nvPr/>
        </p:nvSpPr>
        <p:spPr bwMode="auto">
          <a:xfrm>
            <a:off x="9372600" y="4870450"/>
            <a:ext cx="1073150" cy="10731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39394" y="1695450"/>
            <a:ext cx="787400" cy="3302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空间感</a:t>
            </a:r>
            <a:endParaRPr lang="zh-CN" altLang="en-US" sz="20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3804" name="object 13"/>
          <p:cNvSpPr>
            <a:spLocks noChangeArrowheads="1"/>
          </p:cNvSpPr>
          <p:nvPr/>
        </p:nvSpPr>
        <p:spPr bwMode="auto">
          <a:xfrm>
            <a:off x="1538288" y="1414463"/>
            <a:ext cx="1073150" cy="10731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3805" name="object 14"/>
          <p:cNvSpPr>
            <a:spLocks noChangeArrowheads="1"/>
          </p:cNvSpPr>
          <p:nvPr/>
        </p:nvSpPr>
        <p:spPr bwMode="auto">
          <a:xfrm>
            <a:off x="2894013" y="1404938"/>
            <a:ext cx="1071562" cy="10731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3806" name="object 15"/>
          <p:cNvSpPr>
            <a:spLocks noChangeArrowheads="1"/>
          </p:cNvSpPr>
          <p:nvPr/>
        </p:nvSpPr>
        <p:spPr bwMode="auto">
          <a:xfrm>
            <a:off x="7362825" y="1049338"/>
            <a:ext cx="1430338" cy="14287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20806" y="2687110"/>
            <a:ext cx="785813" cy="3302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记忆力</a:t>
            </a:r>
            <a:endParaRPr lang="zh-CN" altLang="en-US" sz="20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3808" name="object 17"/>
          <p:cNvSpPr>
            <a:spLocks noChangeArrowheads="1"/>
          </p:cNvSpPr>
          <p:nvPr/>
        </p:nvSpPr>
        <p:spPr bwMode="auto">
          <a:xfrm>
            <a:off x="6027738" y="1476375"/>
            <a:ext cx="1430337" cy="1428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3809" name="object 18"/>
          <p:cNvSpPr>
            <a:spLocks noChangeArrowheads="1"/>
          </p:cNvSpPr>
          <p:nvPr/>
        </p:nvSpPr>
        <p:spPr bwMode="auto">
          <a:xfrm>
            <a:off x="9180513" y="1404938"/>
            <a:ext cx="1428750" cy="14303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4818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4819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9975" y="992505"/>
            <a:ext cx="2127885" cy="365125"/>
          </a:xfrm>
        </p:spPr>
        <p:txBody>
          <a:bodyPr wrap="square" tIns="12065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智能驾驶</a:t>
            </a:r>
            <a:r>
              <a:rPr lang="en-US" altLang="zh-CN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——</a:t>
            </a:r>
            <a:endParaRPr lang="en-US" altLang="zh-CN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2263" y="1500188"/>
            <a:ext cx="3832225" cy="3302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实时监测司机大脑状态</a:t>
            </a:r>
            <a:r>
              <a:rPr lang="zh-CN" altLang="en-US" sz="2000" dirty="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，避免事故</a:t>
            </a:r>
            <a:endParaRPr lang="zh-CN" altLang="en-US" sz="20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7600" y="2662238"/>
            <a:ext cx="3940175" cy="2357056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269875" indent="-257175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大脑和车载系统连接</a:t>
            </a:r>
          </a:p>
          <a:p>
            <a:pPr marL="269875" indent="-257175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辅助自动驾驶汽车（视司机大脑状态 决定控制权重）</a:t>
            </a:r>
          </a:p>
          <a:p>
            <a:pPr marL="269875" indent="-257175">
              <a:buFont typeface="Arial" panose="020B0604020202020204" pitchFamily="34" charset="0"/>
              <a:buChar char="•"/>
              <a:tabLst>
                <a:tab pos="269875" algn="l"/>
              </a:tabLst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175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刹车</a:t>
            </a:r>
          </a:p>
          <a:p>
            <a:pPr marL="269875" indent="-257175">
              <a:spcBef>
                <a:spcPts val="15"/>
              </a:spcBef>
              <a:buFont typeface="Arial" panose="020B0604020202020204" pitchFamily="34" charset="0"/>
              <a:buChar char="•"/>
              <a:tabLst>
                <a:tab pos="269875" algn="l"/>
              </a:tabLst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57175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更安全的行驶</a:t>
            </a:r>
          </a:p>
        </p:txBody>
      </p:sp>
      <p:sp>
        <p:nvSpPr>
          <p:cNvPr id="34823" name="object 8"/>
          <p:cNvSpPr>
            <a:spLocks noChangeArrowheads="1"/>
          </p:cNvSpPr>
          <p:nvPr/>
        </p:nvSpPr>
        <p:spPr bwMode="auto">
          <a:xfrm>
            <a:off x="901700" y="2378075"/>
            <a:ext cx="6181725" cy="31480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object 2"/>
          <p:cNvSpPr txBox="1">
            <a:spLocks noChangeArrowheads="1"/>
          </p:cNvSpPr>
          <p:nvPr/>
        </p:nvSpPr>
        <p:spPr bwMode="auto">
          <a:xfrm>
            <a:off x="2165350" y="13811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5842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5843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65350" y="1016000"/>
            <a:ext cx="1442085" cy="365125"/>
          </a:xfrm>
        </p:spPr>
        <p:txBody>
          <a:bodyPr wrap="square" tIns="12065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情绪检测</a:t>
            </a:r>
            <a:endParaRPr lang="zh-CN" altLang="en-US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5845" name="object 6"/>
          <p:cNvSpPr txBox="1">
            <a:spLocks noChangeArrowheads="1"/>
          </p:cNvSpPr>
          <p:nvPr/>
        </p:nvSpPr>
        <p:spPr bwMode="auto">
          <a:xfrm>
            <a:off x="1962150" y="5349875"/>
            <a:ext cx="8255000" cy="1258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 indent="457200" algn="just">
              <a:lnSpc>
                <a:spcPct val="150000"/>
              </a:lnSpc>
              <a:spcBef>
                <a:spcPts val="100"/>
              </a:spcBef>
            </a:pP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脑机接口一个广大的应用是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情绪检测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。情绪是非常重要的。目前很多的情绪检 测主要还是通过面部识别，通过人工智能的</a:t>
            </a:r>
            <a:r>
              <a:rPr lang="zh-CN" altLang="en-US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图像分析</a:t>
            </a:r>
            <a:r>
              <a:rPr lang="zh-CN" altLang="en-US" dirty="0">
                <a:latin typeface="Noto Sans CJK JP Regular"/>
                <a:ea typeface="Noto Sans CJK JP Regular"/>
                <a:cs typeface="Noto Sans CJK JP Regular"/>
              </a:rPr>
              <a:t>。但是并不能代表我们的真实 状态，有人喜怒并不形于色。通过脑机接口可以快速的检测你的情绪状态。</a:t>
            </a:r>
          </a:p>
        </p:txBody>
      </p:sp>
      <p:sp>
        <p:nvSpPr>
          <p:cNvPr id="35847" name="object 8"/>
          <p:cNvSpPr>
            <a:spLocks noChangeArrowheads="1"/>
          </p:cNvSpPr>
          <p:nvPr/>
        </p:nvSpPr>
        <p:spPr bwMode="auto">
          <a:xfrm>
            <a:off x="3476625" y="1593850"/>
            <a:ext cx="5324475" cy="358933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object 2"/>
          <p:cNvSpPr>
            <a:spLocks noGrp="1"/>
          </p:cNvSpPr>
          <p:nvPr>
            <p:ph type="title"/>
          </p:nvPr>
        </p:nvSpPr>
        <p:spPr>
          <a:xfrm>
            <a:off x="63500" y="181963"/>
            <a:ext cx="5494020" cy="751488"/>
          </a:xfrm>
        </p:spPr>
        <p:txBody>
          <a:bodyPr wrap="square" tIns="12700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400" dirty="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人工智能在全球范围掀起了新一轮高潮</a:t>
            </a:r>
            <a:endParaRPr lang="zh-CN" altLang="en-US" sz="24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9218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219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222" name="object 7"/>
          <p:cNvSpPr>
            <a:spLocks noChangeArrowheads="1"/>
          </p:cNvSpPr>
          <p:nvPr/>
        </p:nvSpPr>
        <p:spPr bwMode="auto">
          <a:xfrm>
            <a:off x="8339137" y="2771140"/>
            <a:ext cx="3397250" cy="236378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1960" y="5443300"/>
            <a:ext cx="2463800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国际巨头纷纷关注人工智能</a:t>
            </a:r>
            <a:endParaRPr lang="zh-CN" altLang="en-US" sz="16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34400" y="2057400"/>
            <a:ext cx="2971800" cy="25904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未来智能机器人决定</a:t>
            </a:r>
            <a:r>
              <a:rPr lang="en-US" altLang="zh-CN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GDP</a:t>
            </a: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排名</a:t>
            </a:r>
            <a:endParaRPr lang="zh-CN" altLang="en-US" sz="16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9763" y="5524500"/>
            <a:ext cx="1246187" cy="2698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60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围棋人机对决</a:t>
            </a:r>
            <a:endParaRPr lang="zh-CN" altLang="en-US" sz="16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9227" name="object 12"/>
          <p:cNvSpPr/>
          <p:nvPr/>
        </p:nvSpPr>
        <p:spPr bwMode="auto">
          <a:xfrm>
            <a:off x="4724400" y="2587625"/>
            <a:ext cx="3251200" cy="1506538"/>
          </a:xfrm>
          <a:custGeom>
            <a:avLst/>
            <a:gdLst/>
            <a:ahLst/>
            <a:cxnLst>
              <a:cxn ang="0">
                <a:pos x="3120516" y="0"/>
              </a:cxn>
              <a:cxn ang="0">
                <a:pos x="129412" y="0"/>
              </a:cxn>
              <a:cxn ang="0">
                <a:pos x="79027" y="10165"/>
              </a:cxn>
              <a:cxn ang="0">
                <a:pos x="37893" y="37893"/>
              </a:cxn>
              <a:cxn ang="0">
                <a:pos x="10165" y="79027"/>
              </a:cxn>
              <a:cxn ang="0">
                <a:pos x="0" y="129412"/>
              </a:cxn>
              <a:cxn ang="0">
                <a:pos x="0" y="1377061"/>
              </a:cxn>
              <a:cxn ang="0">
                <a:pos x="10165" y="1427446"/>
              </a:cxn>
              <a:cxn ang="0">
                <a:pos x="37893" y="1468580"/>
              </a:cxn>
              <a:cxn ang="0">
                <a:pos x="79027" y="1496308"/>
              </a:cxn>
              <a:cxn ang="0">
                <a:pos x="129412" y="1506474"/>
              </a:cxn>
              <a:cxn ang="0">
                <a:pos x="3120516" y="1506474"/>
              </a:cxn>
              <a:cxn ang="0">
                <a:pos x="3170902" y="1496308"/>
              </a:cxn>
              <a:cxn ang="0">
                <a:pos x="3212036" y="1468580"/>
              </a:cxn>
              <a:cxn ang="0">
                <a:pos x="3239764" y="1427446"/>
              </a:cxn>
              <a:cxn ang="0">
                <a:pos x="3249930" y="1377061"/>
              </a:cxn>
              <a:cxn ang="0">
                <a:pos x="3249930" y="129412"/>
              </a:cxn>
              <a:cxn ang="0">
                <a:pos x="3239764" y="79027"/>
              </a:cxn>
              <a:cxn ang="0">
                <a:pos x="3212036" y="37893"/>
              </a:cxn>
              <a:cxn ang="0">
                <a:pos x="3170902" y="10165"/>
              </a:cxn>
              <a:cxn ang="0">
                <a:pos x="3120516" y="0"/>
              </a:cxn>
            </a:cxnLst>
            <a:rect l="0" t="0" r="r" b="b"/>
            <a:pathLst>
              <a:path w="3249929" h="1506854">
                <a:moveTo>
                  <a:pt x="3120516" y="0"/>
                </a:moveTo>
                <a:lnTo>
                  <a:pt x="129412" y="0"/>
                </a:lnTo>
                <a:lnTo>
                  <a:pt x="79027" y="10165"/>
                </a:lnTo>
                <a:lnTo>
                  <a:pt x="37893" y="37893"/>
                </a:lnTo>
                <a:lnTo>
                  <a:pt x="10165" y="79027"/>
                </a:lnTo>
                <a:lnTo>
                  <a:pt x="0" y="129412"/>
                </a:lnTo>
                <a:lnTo>
                  <a:pt x="0" y="1377061"/>
                </a:lnTo>
                <a:lnTo>
                  <a:pt x="10165" y="1427446"/>
                </a:lnTo>
                <a:lnTo>
                  <a:pt x="37893" y="1468580"/>
                </a:lnTo>
                <a:lnTo>
                  <a:pt x="79027" y="1496308"/>
                </a:lnTo>
                <a:lnTo>
                  <a:pt x="129412" y="1506474"/>
                </a:lnTo>
                <a:lnTo>
                  <a:pt x="3120516" y="1506474"/>
                </a:lnTo>
                <a:lnTo>
                  <a:pt x="3170902" y="1496308"/>
                </a:lnTo>
                <a:lnTo>
                  <a:pt x="3212036" y="1468580"/>
                </a:lnTo>
                <a:lnTo>
                  <a:pt x="3239764" y="1427446"/>
                </a:lnTo>
                <a:lnTo>
                  <a:pt x="3249930" y="1377061"/>
                </a:lnTo>
                <a:lnTo>
                  <a:pt x="3249930" y="129412"/>
                </a:lnTo>
                <a:lnTo>
                  <a:pt x="3239764" y="79027"/>
                </a:lnTo>
                <a:lnTo>
                  <a:pt x="3212036" y="37893"/>
                </a:lnTo>
                <a:lnTo>
                  <a:pt x="3170902" y="10165"/>
                </a:lnTo>
                <a:lnTo>
                  <a:pt x="3120516" y="0"/>
                </a:lnTo>
                <a:close/>
              </a:path>
            </a:pathLst>
          </a:custGeom>
          <a:solidFill>
            <a:srgbClr val="ECECEC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228" name="object 13"/>
          <p:cNvSpPr>
            <a:spLocks noChangeArrowheads="1"/>
          </p:cNvSpPr>
          <p:nvPr/>
        </p:nvSpPr>
        <p:spPr bwMode="auto">
          <a:xfrm>
            <a:off x="4724400" y="2817812"/>
            <a:ext cx="3251200" cy="23828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9230" name="object 15"/>
          <p:cNvSpPr/>
          <p:nvPr/>
        </p:nvSpPr>
        <p:spPr bwMode="auto">
          <a:xfrm>
            <a:off x="4719638" y="1046163"/>
            <a:ext cx="3255962" cy="1428750"/>
          </a:xfrm>
          <a:custGeom>
            <a:avLst/>
            <a:gdLst/>
            <a:ahLst/>
            <a:cxnLst>
              <a:cxn ang="0">
                <a:pos x="3132454" y="0"/>
              </a:cxn>
              <a:cxn ang="0">
                <a:pos x="122809" y="0"/>
              </a:cxn>
              <a:cxn ang="0">
                <a:pos x="75009" y="9651"/>
              </a:cxn>
              <a:cxn ang="0">
                <a:pos x="35972" y="35972"/>
              </a:cxn>
              <a:cxn ang="0">
                <a:pos x="9651" y="75009"/>
              </a:cxn>
              <a:cxn ang="0">
                <a:pos x="0" y="122809"/>
              </a:cxn>
              <a:cxn ang="0">
                <a:pos x="0" y="1305940"/>
              </a:cxn>
              <a:cxn ang="0">
                <a:pos x="9651" y="1353740"/>
              </a:cxn>
              <a:cxn ang="0">
                <a:pos x="35972" y="1392777"/>
              </a:cxn>
              <a:cxn ang="0">
                <a:pos x="75009" y="1419098"/>
              </a:cxn>
              <a:cxn ang="0">
                <a:pos x="122809" y="1428750"/>
              </a:cxn>
              <a:cxn ang="0">
                <a:pos x="3132454" y="1428750"/>
              </a:cxn>
              <a:cxn ang="0">
                <a:pos x="3180254" y="1419098"/>
              </a:cxn>
              <a:cxn ang="0">
                <a:pos x="3219291" y="1392777"/>
              </a:cxn>
              <a:cxn ang="0">
                <a:pos x="3245612" y="1353740"/>
              </a:cxn>
              <a:cxn ang="0">
                <a:pos x="3255264" y="1305940"/>
              </a:cxn>
              <a:cxn ang="0">
                <a:pos x="3255264" y="122809"/>
              </a:cxn>
              <a:cxn ang="0">
                <a:pos x="3245612" y="75009"/>
              </a:cxn>
              <a:cxn ang="0">
                <a:pos x="3219291" y="35972"/>
              </a:cxn>
              <a:cxn ang="0">
                <a:pos x="3180254" y="9651"/>
              </a:cxn>
              <a:cxn ang="0">
                <a:pos x="3132454" y="0"/>
              </a:cxn>
            </a:cxnLst>
            <a:rect l="0" t="0" r="r" b="b"/>
            <a:pathLst>
              <a:path w="3255645" h="1428750">
                <a:moveTo>
                  <a:pt x="3132454" y="0"/>
                </a:moveTo>
                <a:lnTo>
                  <a:pt x="122809" y="0"/>
                </a:lnTo>
                <a:lnTo>
                  <a:pt x="75009" y="9651"/>
                </a:lnTo>
                <a:lnTo>
                  <a:pt x="35972" y="35972"/>
                </a:lnTo>
                <a:lnTo>
                  <a:pt x="9651" y="75009"/>
                </a:lnTo>
                <a:lnTo>
                  <a:pt x="0" y="122809"/>
                </a:lnTo>
                <a:lnTo>
                  <a:pt x="0" y="1305940"/>
                </a:lnTo>
                <a:lnTo>
                  <a:pt x="9651" y="1353740"/>
                </a:lnTo>
                <a:lnTo>
                  <a:pt x="35972" y="1392777"/>
                </a:lnTo>
                <a:lnTo>
                  <a:pt x="75009" y="1419098"/>
                </a:lnTo>
                <a:lnTo>
                  <a:pt x="122809" y="1428750"/>
                </a:lnTo>
                <a:lnTo>
                  <a:pt x="3132454" y="1428750"/>
                </a:lnTo>
                <a:lnTo>
                  <a:pt x="3180254" y="1419098"/>
                </a:lnTo>
                <a:lnTo>
                  <a:pt x="3219291" y="1392777"/>
                </a:lnTo>
                <a:lnTo>
                  <a:pt x="3245612" y="1353740"/>
                </a:lnTo>
                <a:lnTo>
                  <a:pt x="3255264" y="1305940"/>
                </a:lnTo>
                <a:lnTo>
                  <a:pt x="3255264" y="122809"/>
                </a:lnTo>
                <a:lnTo>
                  <a:pt x="3245612" y="75009"/>
                </a:lnTo>
                <a:lnTo>
                  <a:pt x="3219291" y="35972"/>
                </a:lnTo>
                <a:lnTo>
                  <a:pt x="3180254" y="9651"/>
                </a:lnTo>
                <a:lnTo>
                  <a:pt x="3132454" y="0"/>
                </a:lnTo>
                <a:close/>
              </a:path>
            </a:pathLst>
          </a:custGeom>
          <a:solidFill>
            <a:srgbClr val="ECECEC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231" name="object 16"/>
          <p:cNvSpPr>
            <a:spLocks noChangeArrowheads="1"/>
          </p:cNvSpPr>
          <p:nvPr/>
        </p:nvSpPr>
        <p:spPr bwMode="auto">
          <a:xfrm>
            <a:off x="4572000" y="588010"/>
            <a:ext cx="3255962" cy="155400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9232" name="object 17"/>
          <p:cNvSpPr>
            <a:spLocks noChangeArrowheads="1"/>
          </p:cNvSpPr>
          <p:nvPr/>
        </p:nvSpPr>
        <p:spPr bwMode="auto">
          <a:xfrm>
            <a:off x="455613" y="2781300"/>
            <a:ext cx="3967162" cy="24193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bject 3"/>
          <p:cNvSpPr/>
          <p:nvPr/>
        </p:nvSpPr>
        <p:spPr bwMode="auto">
          <a:xfrm>
            <a:off x="4537075" y="1274763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89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89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4" name="object 4"/>
          <p:cNvSpPr txBox="1"/>
          <p:nvPr/>
        </p:nvSpPr>
        <p:spPr>
          <a:xfrm>
            <a:off x="4781550" y="1263650"/>
            <a:ext cx="280988" cy="5730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1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6868" name="object 5"/>
          <p:cNvSpPr/>
          <p:nvPr/>
        </p:nvSpPr>
        <p:spPr bwMode="auto">
          <a:xfrm>
            <a:off x="4537075" y="2290763"/>
            <a:ext cx="769938" cy="719137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89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89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6" name="object 6"/>
          <p:cNvSpPr txBox="1"/>
          <p:nvPr/>
        </p:nvSpPr>
        <p:spPr>
          <a:xfrm>
            <a:off x="4781550" y="2279650"/>
            <a:ext cx="280988" cy="5730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2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6870" name="object 7"/>
          <p:cNvSpPr/>
          <p:nvPr/>
        </p:nvSpPr>
        <p:spPr bwMode="auto">
          <a:xfrm>
            <a:off x="4537075" y="3306763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90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90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6871" name="object 8"/>
          <p:cNvSpPr txBox="1">
            <a:spLocks noChangeArrowheads="1"/>
          </p:cNvSpPr>
          <p:nvPr/>
        </p:nvSpPr>
        <p:spPr bwMode="auto">
          <a:xfrm>
            <a:off x="4781550" y="3295650"/>
            <a:ext cx="280988" cy="574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3600" b="1">
                <a:solidFill>
                  <a:srgbClr val="FFFFFF"/>
                </a:solidFill>
                <a:cs typeface="Arial" panose="020B0604020202020204" pitchFamily="34" charset="0"/>
              </a:rPr>
              <a:t>3</a:t>
            </a:r>
            <a:endParaRPr lang="en-US" altLang="zh-CN" sz="3600">
              <a:cs typeface="Arial" panose="020B0604020202020204" pitchFamily="34" charset="0"/>
            </a:endParaRPr>
          </a:p>
        </p:txBody>
      </p:sp>
      <p:sp>
        <p:nvSpPr>
          <p:cNvPr id="36872" name="object 9"/>
          <p:cNvSpPr/>
          <p:nvPr/>
        </p:nvSpPr>
        <p:spPr bwMode="auto">
          <a:xfrm>
            <a:off x="4537075" y="4322763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90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90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81550" y="4311650"/>
            <a:ext cx="280988" cy="5730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4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6874" name="object 11"/>
          <p:cNvSpPr/>
          <p:nvPr/>
        </p:nvSpPr>
        <p:spPr bwMode="auto">
          <a:xfrm>
            <a:off x="5446713" y="1855788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6875" name="object 12"/>
          <p:cNvSpPr/>
          <p:nvPr/>
        </p:nvSpPr>
        <p:spPr bwMode="auto">
          <a:xfrm>
            <a:off x="5446713" y="2871788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6876" name="object 13"/>
          <p:cNvSpPr/>
          <p:nvPr/>
        </p:nvSpPr>
        <p:spPr bwMode="auto">
          <a:xfrm>
            <a:off x="5446713" y="4945063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6877" name="object 14"/>
          <p:cNvSpPr/>
          <p:nvPr/>
        </p:nvSpPr>
        <p:spPr bwMode="auto">
          <a:xfrm>
            <a:off x="5446713" y="3913188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6878" name="object 15"/>
          <p:cNvSpPr txBox="1">
            <a:spLocks noChangeArrowheads="1"/>
          </p:cNvSpPr>
          <p:nvPr/>
        </p:nvSpPr>
        <p:spPr bwMode="auto">
          <a:xfrm>
            <a:off x="5727700" y="1268413"/>
            <a:ext cx="3582988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从认知科学到认知计算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6879" name="object 16"/>
          <p:cNvSpPr txBox="1">
            <a:spLocks noChangeArrowheads="1"/>
          </p:cNvSpPr>
          <p:nvPr/>
        </p:nvSpPr>
        <p:spPr bwMode="auto">
          <a:xfrm>
            <a:off x="5727700" y="2297113"/>
            <a:ext cx="3584575" cy="454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以人为中心的认知循环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6880" name="object 17"/>
          <p:cNvSpPr txBox="1">
            <a:spLocks noChangeArrowheads="1"/>
          </p:cNvSpPr>
          <p:nvPr/>
        </p:nvSpPr>
        <p:spPr bwMode="auto">
          <a:xfrm>
            <a:off x="5727700" y="3313113"/>
            <a:ext cx="1447800" cy="454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情感认知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6881" name="object 18"/>
          <p:cNvSpPr txBox="1">
            <a:spLocks noChangeArrowheads="1"/>
          </p:cNvSpPr>
          <p:nvPr/>
        </p:nvSpPr>
        <p:spPr bwMode="auto">
          <a:xfrm>
            <a:off x="5727700" y="4330700"/>
            <a:ext cx="1092200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latin typeface="Noto Sans CJK JP Regular"/>
                <a:ea typeface="Noto Sans CJK JP Regular"/>
                <a:cs typeface="Noto Sans CJK JP Regular"/>
              </a:rPr>
              <a:t>脑认知</a:t>
            </a:r>
          </a:p>
        </p:txBody>
      </p:sp>
      <p:sp>
        <p:nvSpPr>
          <p:cNvPr id="36882" name="object 19"/>
          <p:cNvSpPr/>
          <p:nvPr/>
        </p:nvSpPr>
        <p:spPr bwMode="auto">
          <a:xfrm>
            <a:off x="0" y="3692525"/>
            <a:ext cx="2346325" cy="31670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167633"/>
              </a:cxn>
              <a:cxn ang="0">
                <a:pos x="2346198" y="3167633"/>
              </a:cxn>
              <a:cxn ang="0">
                <a:pos x="0" y="0"/>
              </a:cxn>
            </a:cxnLst>
            <a:rect l="0" t="0" r="r" b="b"/>
            <a:pathLst>
              <a:path w="2346325" h="3168015">
                <a:moveTo>
                  <a:pt x="0" y="0"/>
                </a:moveTo>
                <a:lnTo>
                  <a:pt x="0" y="3167633"/>
                </a:lnTo>
                <a:lnTo>
                  <a:pt x="2346198" y="3167633"/>
                </a:lnTo>
                <a:lnTo>
                  <a:pt x="0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6884" name="object 21"/>
          <p:cNvSpPr/>
          <p:nvPr/>
        </p:nvSpPr>
        <p:spPr bwMode="auto">
          <a:xfrm>
            <a:off x="4537075" y="5319713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1"/>
              </a:cxn>
              <a:cxn ang="0">
                <a:pos x="384810" y="720089"/>
              </a:cxn>
              <a:cxn ang="0">
                <a:pos x="769619" y="576071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1"/>
                </a:lnTo>
                <a:lnTo>
                  <a:pt x="384810" y="720089"/>
                </a:lnTo>
                <a:lnTo>
                  <a:pt x="769619" y="576071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6885" name="object 22"/>
          <p:cNvSpPr txBox="1">
            <a:spLocks noChangeArrowheads="1"/>
          </p:cNvSpPr>
          <p:nvPr/>
        </p:nvSpPr>
        <p:spPr bwMode="auto">
          <a:xfrm>
            <a:off x="4781550" y="5308600"/>
            <a:ext cx="280988" cy="574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3600" b="1">
                <a:solidFill>
                  <a:srgbClr val="FFFFFF"/>
                </a:solidFill>
                <a:cs typeface="Arial" panose="020B0604020202020204" pitchFamily="34" charset="0"/>
              </a:rPr>
              <a:t>5</a:t>
            </a:r>
            <a:endParaRPr lang="en-US" altLang="zh-CN" sz="3600">
              <a:cs typeface="Arial" panose="020B0604020202020204" pitchFamily="34" charset="0"/>
            </a:endParaRPr>
          </a:p>
        </p:txBody>
      </p:sp>
      <p:sp>
        <p:nvSpPr>
          <p:cNvPr id="36886" name="object 23"/>
          <p:cNvSpPr/>
          <p:nvPr/>
        </p:nvSpPr>
        <p:spPr bwMode="auto">
          <a:xfrm>
            <a:off x="5446713" y="5900738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6887" name="object 24"/>
          <p:cNvSpPr txBox="1">
            <a:spLocks noChangeArrowheads="1"/>
          </p:cNvSpPr>
          <p:nvPr/>
        </p:nvSpPr>
        <p:spPr bwMode="auto">
          <a:xfrm>
            <a:off x="5727700" y="5327650"/>
            <a:ext cx="3227388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认知计算与深度学习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object 2"/>
          <p:cNvSpPr>
            <a:spLocks noGrp="1"/>
          </p:cNvSpPr>
          <p:nvPr>
            <p:ph type="title"/>
          </p:nvPr>
        </p:nvSpPr>
        <p:spPr>
          <a:xfrm>
            <a:off x="1250950" y="155575"/>
            <a:ext cx="3745230" cy="443711"/>
          </a:xfrm>
        </p:spPr>
        <p:txBody>
          <a:bodyPr wrap="square" tIns="12700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800" dirty="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认知计算与</a:t>
            </a:r>
            <a:r>
              <a:rPr lang="zh-CN" altLang="en-US" sz="28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深度学习</a:t>
            </a:r>
          </a:p>
        </p:txBody>
      </p:sp>
      <p:sp>
        <p:nvSpPr>
          <p:cNvPr id="37890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7891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7892" name="object 5"/>
          <p:cNvSpPr>
            <a:spLocks noChangeArrowheads="1"/>
          </p:cNvSpPr>
          <p:nvPr/>
        </p:nvSpPr>
        <p:spPr bwMode="auto">
          <a:xfrm>
            <a:off x="822325" y="1511300"/>
            <a:ext cx="2081213" cy="1409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7893" name="object 6"/>
          <p:cNvSpPr>
            <a:spLocks noChangeArrowheads="1"/>
          </p:cNvSpPr>
          <p:nvPr/>
        </p:nvSpPr>
        <p:spPr bwMode="auto">
          <a:xfrm>
            <a:off x="3468688" y="1511300"/>
            <a:ext cx="2130425" cy="14097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7894" name="object 7"/>
          <p:cNvSpPr>
            <a:spLocks noChangeArrowheads="1"/>
          </p:cNvSpPr>
          <p:nvPr/>
        </p:nvSpPr>
        <p:spPr bwMode="auto">
          <a:xfrm>
            <a:off x="6165850" y="1511300"/>
            <a:ext cx="2298700" cy="14097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3387725"/>
            <a:ext cx="1397000" cy="3000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(a)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目标识别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97275" y="3387725"/>
            <a:ext cx="1398588" cy="3000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(b)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音频识别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54775" y="3387725"/>
            <a:ext cx="1397000" cy="3000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(c)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图像检索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428163" y="3387725"/>
            <a:ext cx="1397000" cy="3000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(d)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特征提取</a:t>
            </a:r>
          </a:p>
        </p:txBody>
      </p:sp>
      <p:sp>
        <p:nvSpPr>
          <p:cNvPr id="37899" name="object 12"/>
          <p:cNvSpPr>
            <a:spLocks noChangeArrowheads="1"/>
          </p:cNvSpPr>
          <p:nvPr/>
        </p:nvSpPr>
        <p:spPr bwMode="auto">
          <a:xfrm>
            <a:off x="8996363" y="1511300"/>
            <a:ext cx="2300287" cy="14097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7900" name="object 13"/>
          <p:cNvSpPr>
            <a:spLocks noChangeArrowheads="1"/>
          </p:cNvSpPr>
          <p:nvPr/>
        </p:nvSpPr>
        <p:spPr bwMode="auto">
          <a:xfrm>
            <a:off x="822325" y="4016375"/>
            <a:ext cx="2081213" cy="13493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7901" name="object 14"/>
          <p:cNvSpPr>
            <a:spLocks noChangeArrowheads="1"/>
          </p:cNvSpPr>
          <p:nvPr/>
        </p:nvSpPr>
        <p:spPr bwMode="auto">
          <a:xfrm>
            <a:off x="3468688" y="4016375"/>
            <a:ext cx="2130425" cy="13493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0238" y="5619750"/>
            <a:ext cx="1397000" cy="2984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(e)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机器翻译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944938" y="5619750"/>
            <a:ext cx="1397000" cy="2984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(f)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文本处理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573838" y="5619750"/>
            <a:ext cx="1397000" cy="2984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(g)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语音识别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317038" y="5619750"/>
            <a:ext cx="1855787" cy="2984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(h)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自然语言处理</a:t>
            </a:r>
          </a:p>
        </p:txBody>
      </p:sp>
      <p:sp>
        <p:nvSpPr>
          <p:cNvPr id="37906" name="object 19"/>
          <p:cNvSpPr>
            <a:spLocks noChangeArrowheads="1"/>
          </p:cNvSpPr>
          <p:nvPr/>
        </p:nvSpPr>
        <p:spPr bwMode="auto">
          <a:xfrm>
            <a:off x="6165850" y="4016375"/>
            <a:ext cx="2263775" cy="1349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7907" name="object 20"/>
          <p:cNvSpPr>
            <a:spLocks noChangeArrowheads="1"/>
          </p:cNvSpPr>
          <p:nvPr/>
        </p:nvSpPr>
        <p:spPr bwMode="auto">
          <a:xfrm>
            <a:off x="8996363" y="4016375"/>
            <a:ext cx="2111375" cy="1349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object 2"/>
          <p:cNvSpPr>
            <a:spLocks noGrp="1"/>
          </p:cNvSpPr>
          <p:nvPr>
            <p:ph type="title"/>
          </p:nvPr>
        </p:nvSpPr>
        <p:spPr>
          <a:xfrm>
            <a:off x="1250950" y="155575"/>
            <a:ext cx="3891915" cy="488950"/>
          </a:xfrm>
        </p:spPr>
        <p:txBody>
          <a:bodyPr wrap="square" tIns="12700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认知计算与深度学习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38914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915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916" name="object 5"/>
          <p:cNvSpPr>
            <a:spLocks noChangeArrowheads="1"/>
          </p:cNvSpPr>
          <p:nvPr/>
        </p:nvSpPr>
        <p:spPr bwMode="auto">
          <a:xfrm>
            <a:off x="1003300" y="1420813"/>
            <a:ext cx="2024063" cy="13239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8917" name="object 6"/>
          <p:cNvSpPr>
            <a:spLocks noChangeArrowheads="1"/>
          </p:cNvSpPr>
          <p:nvPr/>
        </p:nvSpPr>
        <p:spPr bwMode="auto">
          <a:xfrm>
            <a:off x="3810000" y="1420813"/>
            <a:ext cx="2097088" cy="1346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8918" name="object 7"/>
          <p:cNvSpPr>
            <a:spLocks noChangeArrowheads="1"/>
          </p:cNvSpPr>
          <p:nvPr/>
        </p:nvSpPr>
        <p:spPr bwMode="auto">
          <a:xfrm>
            <a:off x="6643688" y="1409700"/>
            <a:ext cx="2024062" cy="1346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675" y="2984500"/>
            <a:ext cx="1397000" cy="2984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(i)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语义分析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97375" y="2984500"/>
            <a:ext cx="1397000" cy="2984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(j)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癌症诊断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97675" y="2984500"/>
            <a:ext cx="1397000" cy="2984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(k)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药物发现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55175" y="2984500"/>
            <a:ext cx="1168400" cy="2984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(l)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放射学</a:t>
            </a:r>
          </a:p>
        </p:txBody>
      </p:sp>
      <p:sp>
        <p:nvSpPr>
          <p:cNvPr id="38923" name="object 12"/>
          <p:cNvSpPr>
            <a:spLocks noChangeArrowheads="1"/>
          </p:cNvSpPr>
          <p:nvPr/>
        </p:nvSpPr>
        <p:spPr bwMode="auto">
          <a:xfrm>
            <a:off x="9402763" y="1420813"/>
            <a:ext cx="2022475" cy="1346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8924" name="object 13"/>
          <p:cNvSpPr>
            <a:spLocks noChangeArrowheads="1"/>
          </p:cNvSpPr>
          <p:nvPr/>
        </p:nvSpPr>
        <p:spPr bwMode="auto">
          <a:xfrm>
            <a:off x="1003300" y="4078288"/>
            <a:ext cx="2024063" cy="13255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8925" name="object 14"/>
          <p:cNvSpPr>
            <a:spLocks noChangeArrowheads="1"/>
          </p:cNvSpPr>
          <p:nvPr/>
        </p:nvSpPr>
        <p:spPr bwMode="auto">
          <a:xfrm>
            <a:off x="3810000" y="4078288"/>
            <a:ext cx="2097088" cy="13255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8926" name="object 15"/>
          <p:cNvSpPr>
            <a:spLocks noChangeArrowheads="1"/>
          </p:cNvSpPr>
          <p:nvPr/>
        </p:nvSpPr>
        <p:spPr bwMode="auto">
          <a:xfrm>
            <a:off x="6643688" y="4078288"/>
            <a:ext cx="2024062" cy="13255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38927" name="object 16"/>
          <p:cNvSpPr>
            <a:spLocks noChangeArrowheads="1"/>
          </p:cNvSpPr>
          <p:nvPr/>
        </p:nvSpPr>
        <p:spPr bwMode="auto">
          <a:xfrm>
            <a:off x="9402763" y="4078288"/>
            <a:ext cx="2022475" cy="13255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9050" y="5650230"/>
            <a:ext cx="1739265" cy="289560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(m)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生物分析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262438" y="5649913"/>
            <a:ext cx="1397000" cy="3000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(n)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数字广告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119938" y="5649913"/>
            <a:ext cx="1397000" cy="3000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(o)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欺诈检测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520555" y="5650230"/>
            <a:ext cx="2223135" cy="289560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(p) 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销售</a:t>
            </a:r>
            <a:r>
              <a:rPr lang="en-US" altLang="zh-CN">
                <a:latin typeface="Noto Sans CJK JP Regular"/>
                <a:ea typeface="Noto Sans CJK JP Regular"/>
                <a:cs typeface="Noto Sans CJK JP Regular"/>
              </a:rPr>
              <a:t>&amp;</a:t>
            </a:r>
            <a:r>
              <a:rPr lang="zh-CN" altLang="en-US">
                <a:latin typeface="Noto Sans CJK JP Regular"/>
                <a:ea typeface="Noto Sans CJK JP Regular"/>
                <a:cs typeface="Noto Sans CJK JP Regular"/>
              </a:rPr>
              <a:t>购买预测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66C89C-B578-4CC3-96B4-F8230092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219200"/>
            <a:ext cx="11249025" cy="329224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    认知计算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代表一种全新的计算模式，它包含信息分析、自然语言处理与机器学习等领域的大量技术创新，能够助力决策者从海量非结构化数据中揭示非凡的洞察。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认知计算系统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</a:rPr>
              <a:t>能够以自然的方式进行人机交互；基于大数据进行推理认知；从自身与数据、人类的交互中学习。</a:t>
            </a:r>
          </a:p>
        </p:txBody>
      </p:sp>
    </p:spTree>
    <p:extLst>
      <p:ext uri="{BB962C8B-B14F-4D97-AF65-F5344CB8AC3E}">
        <p14:creationId xmlns:p14="http://schemas.microsoft.com/office/powerpoint/2010/main" val="2881425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7300" y="3117850"/>
            <a:ext cx="2357755" cy="612140"/>
          </a:xfrm>
        </p:spPr>
        <p:txBody>
          <a:bodyPr wrap="square" tIns="12700" rtlCol="0"/>
          <a:lstStyle/>
          <a:p>
            <a:pPr marL="14605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pc="185" dirty="0"/>
              <a:t>THANKS</a:t>
            </a:r>
            <a:r>
              <a:rPr spc="-85" dirty="0"/>
              <a:t> </a:t>
            </a:r>
            <a:r>
              <a:rPr spc="-220" dirty="0"/>
              <a:t>!</a:t>
            </a:r>
          </a:p>
        </p:txBody>
      </p:sp>
      <p:sp>
        <p:nvSpPr>
          <p:cNvPr id="39938" name="object 3"/>
          <p:cNvSpPr/>
          <p:nvPr/>
        </p:nvSpPr>
        <p:spPr bwMode="auto">
          <a:xfrm>
            <a:off x="5872163" y="4297363"/>
            <a:ext cx="447675" cy="447675"/>
          </a:xfrm>
          <a:custGeom>
            <a:avLst/>
            <a:gdLst/>
            <a:ahLst/>
            <a:cxnLst>
              <a:cxn ang="0">
                <a:pos x="223646" y="0"/>
              </a:cxn>
              <a:cxn ang="0">
                <a:pos x="178558" y="4541"/>
              </a:cxn>
              <a:cxn ang="0">
                <a:pos x="136570" y="17567"/>
              </a:cxn>
              <a:cxn ang="0">
                <a:pos x="98580" y="38181"/>
              </a:cxn>
              <a:cxn ang="0">
                <a:pos x="65484" y="65484"/>
              </a:cxn>
              <a:cxn ang="0">
                <a:pos x="38181" y="98580"/>
              </a:cxn>
              <a:cxn ang="0">
                <a:pos x="17567" y="136570"/>
              </a:cxn>
              <a:cxn ang="0">
                <a:pos x="4541" y="178558"/>
              </a:cxn>
              <a:cxn ang="0">
                <a:pos x="0" y="223646"/>
              </a:cxn>
              <a:cxn ang="0">
                <a:pos x="4541" y="268735"/>
              </a:cxn>
              <a:cxn ang="0">
                <a:pos x="17567" y="310723"/>
              </a:cxn>
              <a:cxn ang="0">
                <a:pos x="38181" y="348713"/>
              </a:cxn>
              <a:cxn ang="0">
                <a:pos x="65484" y="381809"/>
              </a:cxn>
              <a:cxn ang="0">
                <a:pos x="98580" y="409112"/>
              </a:cxn>
              <a:cxn ang="0">
                <a:pos x="136570" y="429726"/>
              </a:cxn>
              <a:cxn ang="0">
                <a:pos x="178558" y="442752"/>
              </a:cxn>
              <a:cxn ang="0">
                <a:pos x="223646" y="447293"/>
              </a:cxn>
              <a:cxn ang="0">
                <a:pos x="268735" y="442752"/>
              </a:cxn>
              <a:cxn ang="0">
                <a:pos x="310723" y="429726"/>
              </a:cxn>
              <a:cxn ang="0">
                <a:pos x="348713" y="409112"/>
              </a:cxn>
              <a:cxn ang="0">
                <a:pos x="381809" y="381809"/>
              </a:cxn>
              <a:cxn ang="0">
                <a:pos x="409112" y="348713"/>
              </a:cxn>
              <a:cxn ang="0">
                <a:pos x="420260" y="328167"/>
              </a:cxn>
              <a:cxn ang="0">
                <a:pos x="223646" y="328167"/>
              </a:cxn>
              <a:cxn ang="0">
                <a:pos x="182937" y="319962"/>
              </a:cxn>
              <a:cxn ang="0">
                <a:pos x="149717" y="297576"/>
              </a:cxn>
              <a:cxn ang="0">
                <a:pos x="127331" y="264356"/>
              </a:cxn>
              <a:cxn ang="0">
                <a:pos x="119125" y="223646"/>
              </a:cxn>
              <a:cxn ang="0">
                <a:pos x="127331" y="182937"/>
              </a:cxn>
              <a:cxn ang="0">
                <a:pos x="149717" y="149717"/>
              </a:cxn>
              <a:cxn ang="0">
                <a:pos x="182937" y="127331"/>
              </a:cxn>
              <a:cxn ang="0">
                <a:pos x="223646" y="119125"/>
              </a:cxn>
              <a:cxn ang="0">
                <a:pos x="420260" y="119125"/>
              </a:cxn>
              <a:cxn ang="0">
                <a:pos x="409112" y="98580"/>
              </a:cxn>
              <a:cxn ang="0">
                <a:pos x="381809" y="65484"/>
              </a:cxn>
              <a:cxn ang="0">
                <a:pos x="348713" y="38181"/>
              </a:cxn>
              <a:cxn ang="0">
                <a:pos x="310723" y="17567"/>
              </a:cxn>
              <a:cxn ang="0">
                <a:pos x="268735" y="4541"/>
              </a:cxn>
              <a:cxn ang="0">
                <a:pos x="223646" y="0"/>
              </a:cxn>
              <a:cxn ang="0">
                <a:pos x="420260" y="119125"/>
              </a:cxn>
              <a:cxn ang="0">
                <a:pos x="223646" y="119125"/>
              </a:cxn>
              <a:cxn ang="0">
                <a:pos x="264356" y="127331"/>
              </a:cxn>
              <a:cxn ang="0">
                <a:pos x="297576" y="149717"/>
              </a:cxn>
              <a:cxn ang="0">
                <a:pos x="319962" y="182937"/>
              </a:cxn>
              <a:cxn ang="0">
                <a:pos x="328167" y="223646"/>
              </a:cxn>
              <a:cxn ang="0">
                <a:pos x="319962" y="264356"/>
              </a:cxn>
              <a:cxn ang="0">
                <a:pos x="297576" y="297576"/>
              </a:cxn>
              <a:cxn ang="0">
                <a:pos x="264356" y="319962"/>
              </a:cxn>
              <a:cxn ang="0">
                <a:pos x="223646" y="328167"/>
              </a:cxn>
              <a:cxn ang="0">
                <a:pos x="420260" y="328167"/>
              </a:cxn>
              <a:cxn ang="0">
                <a:pos x="429726" y="310723"/>
              </a:cxn>
              <a:cxn ang="0">
                <a:pos x="442752" y="268735"/>
              </a:cxn>
              <a:cxn ang="0">
                <a:pos x="447293" y="223646"/>
              </a:cxn>
              <a:cxn ang="0">
                <a:pos x="442752" y="178558"/>
              </a:cxn>
              <a:cxn ang="0">
                <a:pos x="429726" y="136570"/>
              </a:cxn>
              <a:cxn ang="0">
                <a:pos x="420260" y="119125"/>
              </a:cxn>
            </a:cxnLst>
            <a:rect l="0" t="0" r="r" b="b"/>
            <a:pathLst>
              <a:path w="447675" h="447675">
                <a:moveTo>
                  <a:pt x="223646" y="0"/>
                </a:moveTo>
                <a:lnTo>
                  <a:pt x="178558" y="4541"/>
                </a:lnTo>
                <a:lnTo>
                  <a:pt x="136570" y="17567"/>
                </a:lnTo>
                <a:lnTo>
                  <a:pt x="98580" y="38181"/>
                </a:lnTo>
                <a:lnTo>
                  <a:pt x="65484" y="65484"/>
                </a:lnTo>
                <a:lnTo>
                  <a:pt x="38181" y="98580"/>
                </a:lnTo>
                <a:lnTo>
                  <a:pt x="17567" y="136570"/>
                </a:lnTo>
                <a:lnTo>
                  <a:pt x="4541" y="178558"/>
                </a:lnTo>
                <a:lnTo>
                  <a:pt x="0" y="223646"/>
                </a:lnTo>
                <a:lnTo>
                  <a:pt x="4541" y="268735"/>
                </a:lnTo>
                <a:lnTo>
                  <a:pt x="17567" y="310723"/>
                </a:lnTo>
                <a:lnTo>
                  <a:pt x="38181" y="348713"/>
                </a:lnTo>
                <a:lnTo>
                  <a:pt x="65484" y="381809"/>
                </a:lnTo>
                <a:lnTo>
                  <a:pt x="98580" y="409112"/>
                </a:lnTo>
                <a:lnTo>
                  <a:pt x="136570" y="429726"/>
                </a:lnTo>
                <a:lnTo>
                  <a:pt x="178558" y="442752"/>
                </a:lnTo>
                <a:lnTo>
                  <a:pt x="223646" y="447293"/>
                </a:lnTo>
                <a:lnTo>
                  <a:pt x="268735" y="442752"/>
                </a:lnTo>
                <a:lnTo>
                  <a:pt x="310723" y="429726"/>
                </a:lnTo>
                <a:lnTo>
                  <a:pt x="348713" y="409112"/>
                </a:lnTo>
                <a:lnTo>
                  <a:pt x="381809" y="381809"/>
                </a:lnTo>
                <a:lnTo>
                  <a:pt x="409112" y="348713"/>
                </a:lnTo>
                <a:lnTo>
                  <a:pt x="420260" y="328167"/>
                </a:lnTo>
                <a:lnTo>
                  <a:pt x="223646" y="328167"/>
                </a:lnTo>
                <a:lnTo>
                  <a:pt x="182937" y="319962"/>
                </a:lnTo>
                <a:lnTo>
                  <a:pt x="149717" y="297576"/>
                </a:lnTo>
                <a:lnTo>
                  <a:pt x="127331" y="264356"/>
                </a:lnTo>
                <a:lnTo>
                  <a:pt x="119125" y="223646"/>
                </a:lnTo>
                <a:lnTo>
                  <a:pt x="127331" y="182937"/>
                </a:lnTo>
                <a:lnTo>
                  <a:pt x="149717" y="149717"/>
                </a:lnTo>
                <a:lnTo>
                  <a:pt x="182937" y="127331"/>
                </a:lnTo>
                <a:lnTo>
                  <a:pt x="223646" y="119125"/>
                </a:lnTo>
                <a:lnTo>
                  <a:pt x="420260" y="119125"/>
                </a:lnTo>
                <a:lnTo>
                  <a:pt x="409112" y="98580"/>
                </a:lnTo>
                <a:lnTo>
                  <a:pt x="381809" y="65484"/>
                </a:lnTo>
                <a:lnTo>
                  <a:pt x="348713" y="38181"/>
                </a:lnTo>
                <a:lnTo>
                  <a:pt x="310723" y="17567"/>
                </a:lnTo>
                <a:lnTo>
                  <a:pt x="268735" y="4541"/>
                </a:lnTo>
                <a:lnTo>
                  <a:pt x="223646" y="0"/>
                </a:lnTo>
                <a:close/>
              </a:path>
              <a:path w="447675" h="447675">
                <a:moveTo>
                  <a:pt x="420260" y="119125"/>
                </a:moveTo>
                <a:lnTo>
                  <a:pt x="223646" y="119125"/>
                </a:lnTo>
                <a:lnTo>
                  <a:pt x="264356" y="127331"/>
                </a:lnTo>
                <a:lnTo>
                  <a:pt x="297576" y="149717"/>
                </a:lnTo>
                <a:lnTo>
                  <a:pt x="319962" y="182937"/>
                </a:lnTo>
                <a:lnTo>
                  <a:pt x="328167" y="223646"/>
                </a:lnTo>
                <a:lnTo>
                  <a:pt x="319962" y="264356"/>
                </a:lnTo>
                <a:lnTo>
                  <a:pt x="297576" y="297576"/>
                </a:lnTo>
                <a:lnTo>
                  <a:pt x="264356" y="319962"/>
                </a:lnTo>
                <a:lnTo>
                  <a:pt x="223646" y="328167"/>
                </a:lnTo>
                <a:lnTo>
                  <a:pt x="420260" y="328167"/>
                </a:lnTo>
                <a:lnTo>
                  <a:pt x="429726" y="310723"/>
                </a:lnTo>
                <a:lnTo>
                  <a:pt x="442752" y="268735"/>
                </a:lnTo>
                <a:lnTo>
                  <a:pt x="447293" y="223646"/>
                </a:lnTo>
                <a:lnTo>
                  <a:pt x="442752" y="178558"/>
                </a:lnTo>
                <a:lnTo>
                  <a:pt x="429726" y="136570"/>
                </a:lnTo>
                <a:lnTo>
                  <a:pt x="420260" y="11912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9940" name="object 5"/>
          <p:cNvSpPr/>
          <p:nvPr/>
        </p:nvSpPr>
        <p:spPr bwMode="auto">
          <a:xfrm>
            <a:off x="0" y="107950"/>
            <a:ext cx="6029325" cy="534988"/>
          </a:xfrm>
          <a:custGeom>
            <a:avLst/>
            <a:gdLst/>
            <a:ahLst/>
            <a:cxnLst>
              <a:cxn ang="0">
                <a:pos x="5554726" y="0"/>
              </a:cxn>
              <a:cxn ang="0">
                <a:pos x="0" y="0"/>
              </a:cxn>
              <a:cxn ang="0">
                <a:pos x="0" y="533274"/>
              </a:cxn>
              <a:cxn ang="0">
                <a:pos x="6028944" y="534923"/>
              </a:cxn>
              <a:cxn ang="0">
                <a:pos x="5554726" y="0"/>
              </a:cxn>
            </a:cxnLst>
            <a:rect l="0" t="0" r="r" b="b"/>
            <a:pathLst>
              <a:path w="6029325" h="535305">
                <a:moveTo>
                  <a:pt x="5554726" y="0"/>
                </a:moveTo>
                <a:lnTo>
                  <a:pt x="0" y="0"/>
                </a:lnTo>
                <a:lnTo>
                  <a:pt x="0" y="533274"/>
                </a:lnTo>
                <a:lnTo>
                  <a:pt x="6028944" y="534923"/>
                </a:lnTo>
                <a:lnTo>
                  <a:pt x="5554726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9941" name="object 6"/>
          <p:cNvSpPr/>
          <p:nvPr/>
        </p:nvSpPr>
        <p:spPr bwMode="auto">
          <a:xfrm>
            <a:off x="0" y="633413"/>
            <a:ext cx="1218723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187047" y="0"/>
              </a:cxn>
            </a:cxnLst>
            <a:rect l="0" t="0" r="r" b="b"/>
            <a:pathLst>
              <a:path w="12187555">
                <a:moveTo>
                  <a:pt x="0" y="0"/>
                </a:moveTo>
                <a:lnTo>
                  <a:pt x="12187047" y="0"/>
                </a:lnTo>
              </a:path>
            </a:pathLst>
          </a:custGeom>
          <a:noFill/>
          <a:ln w="12953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object 2"/>
          <p:cNvSpPr>
            <a:spLocks noGrp="1"/>
          </p:cNvSpPr>
          <p:nvPr>
            <p:ph type="title"/>
          </p:nvPr>
        </p:nvSpPr>
        <p:spPr>
          <a:xfrm>
            <a:off x="660400" y="134938"/>
            <a:ext cx="4298950" cy="452437"/>
          </a:xfrm>
        </p:spPr>
        <p:txBody>
          <a:bodyPr tIns="12700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美国政府高度重视人工智能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0242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243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244" name="object 5"/>
          <p:cNvSpPr>
            <a:spLocks noChangeArrowheads="1"/>
          </p:cNvSpPr>
          <p:nvPr/>
        </p:nvSpPr>
        <p:spPr bwMode="auto">
          <a:xfrm>
            <a:off x="8485188" y="1155700"/>
            <a:ext cx="2498725" cy="31543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0245" name="object 6"/>
          <p:cNvSpPr>
            <a:spLocks noChangeArrowheads="1"/>
          </p:cNvSpPr>
          <p:nvPr/>
        </p:nvSpPr>
        <p:spPr bwMode="auto">
          <a:xfrm>
            <a:off x="4956175" y="1155700"/>
            <a:ext cx="2479675" cy="31543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1075" y="4551363"/>
            <a:ext cx="2870200" cy="71211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2016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年</a:t>
            </a:r>
            <a:r>
              <a:rPr lang="en-US" altLang="zh-CN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10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月</a:t>
            </a: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美国</a:t>
            </a:r>
            <a:r>
              <a:rPr lang="en-US" altLang="zh-CN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《</a:t>
            </a: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国家人工智能 研究与发展策略规划</a:t>
            </a:r>
            <a:r>
              <a:rPr lang="en-US" altLang="zh-CN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》</a:t>
            </a:r>
            <a:endParaRPr lang="en-US" altLang="zh-CN" sz="16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23300" y="4597400"/>
            <a:ext cx="2463800" cy="71211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2016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年</a:t>
            </a:r>
            <a:r>
              <a:rPr lang="en-US" altLang="zh-CN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10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月</a:t>
            </a: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美国</a:t>
            </a:r>
            <a:r>
              <a:rPr lang="en-US" altLang="zh-CN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《</a:t>
            </a: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为未来人 工智能做好准备</a:t>
            </a:r>
            <a:r>
              <a:rPr lang="en-US" altLang="zh-CN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》</a:t>
            </a:r>
            <a:endParaRPr lang="en-US" altLang="zh-CN" sz="16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0248" name="object 9"/>
          <p:cNvSpPr>
            <a:spLocks noChangeArrowheads="1"/>
          </p:cNvSpPr>
          <p:nvPr/>
        </p:nvSpPr>
        <p:spPr bwMode="auto">
          <a:xfrm>
            <a:off x="688975" y="1484313"/>
            <a:ext cx="3203575" cy="21891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</a:ln>
        </p:spPr>
        <p:txBody>
          <a:bodyPr lIns="0" tIns="0" rIns="0" bIns="0"/>
          <a:lstStyle/>
          <a:p>
            <a:endParaRPr lang="zh-CN" altLang="en-US">
              <a:latin typeface="Calibri" panose="020F05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5150" y="4173538"/>
            <a:ext cx="3652838" cy="185420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altLang="zh-CN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2016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年</a:t>
            </a:r>
            <a:r>
              <a:rPr lang="en-US" altLang="zh-CN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5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月</a:t>
            </a: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，美国白宫为人工智能发声： 在全美举办</a:t>
            </a:r>
            <a:r>
              <a:rPr lang="zh-CN" altLang="en-US" sz="16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４</a:t>
            </a:r>
            <a:r>
              <a:rPr lang="zh-CN" altLang="en-US" sz="1600" dirty="0">
                <a:solidFill>
                  <a:srgbClr val="404040"/>
                </a:solidFill>
                <a:latin typeface="Noto Sans CJK JP Regular"/>
                <a:ea typeface="Noto Sans CJK JP Regular"/>
                <a:cs typeface="Noto Sans CJK JP Regular"/>
              </a:rPr>
              <a:t>场知识讲座，讨论与人工智能相关的法律政策、社会福利、安全控制及经济应用问题，加深公众对人工智能的理解。</a:t>
            </a:r>
            <a:endParaRPr lang="zh-CN" altLang="en-US" sz="1600" dirty="0">
              <a:latin typeface="Noto Sans CJK JP Regular"/>
              <a:ea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object 2"/>
          <p:cNvSpPr/>
          <p:nvPr/>
        </p:nvSpPr>
        <p:spPr bwMode="auto">
          <a:xfrm>
            <a:off x="4537075" y="1317625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89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89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4781550" y="1306513"/>
            <a:ext cx="280988" cy="57308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1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1267" name="object 4"/>
          <p:cNvSpPr/>
          <p:nvPr/>
        </p:nvSpPr>
        <p:spPr bwMode="auto">
          <a:xfrm>
            <a:off x="4537075" y="2344738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89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89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/>
          <p:nvPr/>
        </p:nvSpPr>
        <p:spPr>
          <a:xfrm>
            <a:off x="4781550" y="2333625"/>
            <a:ext cx="280988" cy="5730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2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1269" name="object 6"/>
          <p:cNvSpPr/>
          <p:nvPr/>
        </p:nvSpPr>
        <p:spPr bwMode="auto">
          <a:xfrm>
            <a:off x="4537075" y="3360738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706"/>
              </a:cxn>
              <a:cxn ang="0">
                <a:pos x="384810" y="720851"/>
              </a:cxn>
              <a:cxn ang="0">
                <a:pos x="769619" y="576706"/>
              </a:cxn>
              <a:cxn ang="0">
                <a:pos x="769619" y="0"/>
              </a:cxn>
            </a:cxnLst>
            <a:rect l="0" t="0" r="r" b="b"/>
            <a:pathLst>
              <a:path w="769620" h="721360">
                <a:moveTo>
                  <a:pt x="769619" y="0"/>
                </a:moveTo>
                <a:lnTo>
                  <a:pt x="0" y="0"/>
                </a:lnTo>
                <a:lnTo>
                  <a:pt x="0" y="576706"/>
                </a:lnTo>
                <a:lnTo>
                  <a:pt x="384810" y="720851"/>
                </a:lnTo>
                <a:lnTo>
                  <a:pt x="769619" y="576706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" name="object 7"/>
          <p:cNvSpPr txBox="1"/>
          <p:nvPr/>
        </p:nvSpPr>
        <p:spPr>
          <a:xfrm>
            <a:off x="4781550" y="3349625"/>
            <a:ext cx="280988" cy="5730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3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1271" name="object 8"/>
          <p:cNvSpPr/>
          <p:nvPr/>
        </p:nvSpPr>
        <p:spPr bwMode="auto">
          <a:xfrm>
            <a:off x="4537075" y="4376738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90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90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" name="object 9"/>
          <p:cNvSpPr txBox="1"/>
          <p:nvPr/>
        </p:nvSpPr>
        <p:spPr>
          <a:xfrm>
            <a:off x="4781550" y="4365625"/>
            <a:ext cx="280988" cy="5730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4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1273" name="object 10"/>
          <p:cNvSpPr/>
          <p:nvPr/>
        </p:nvSpPr>
        <p:spPr bwMode="auto">
          <a:xfrm>
            <a:off x="5446713" y="1909763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274" name="object 11"/>
          <p:cNvSpPr/>
          <p:nvPr/>
        </p:nvSpPr>
        <p:spPr bwMode="auto">
          <a:xfrm>
            <a:off x="5446713" y="2925763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275" name="object 12"/>
          <p:cNvSpPr/>
          <p:nvPr/>
        </p:nvSpPr>
        <p:spPr bwMode="auto">
          <a:xfrm>
            <a:off x="5446713" y="5100638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276" name="object 13"/>
          <p:cNvSpPr/>
          <p:nvPr/>
        </p:nvSpPr>
        <p:spPr bwMode="auto">
          <a:xfrm>
            <a:off x="5446713" y="3967163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4" name="object 14"/>
          <p:cNvSpPr txBox="1"/>
          <p:nvPr/>
        </p:nvSpPr>
        <p:spPr>
          <a:xfrm>
            <a:off x="5727700" y="1354138"/>
            <a:ext cx="3582988" cy="452437"/>
          </a:xfrm>
          <a:prstGeom prst="rect">
            <a:avLst/>
          </a:prstGeom>
        </p:spPr>
        <p:txBody>
          <a:bodyPr lIns="0" tIns="1333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latin typeface="Noto Sans CJK JP Regular"/>
                <a:ea typeface="Noto Sans CJK JP Regular"/>
                <a:cs typeface="Noto Sans CJK JP Regular"/>
              </a:rPr>
              <a:t>从认知科学到认知计算</a:t>
            </a:r>
          </a:p>
        </p:txBody>
      </p:sp>
      <p:sp>
        <p:nvSpPr>
          <p:cNvPr id="11278" name="object 15"/>
          <p:cNvSpPr txBox="1">
            <a:spLocks noChangeArrowheads="1"/>
          </p:cNvSpPr>
          <p:nvPr/>
        </p:nvSpPr>
        <p:spPr bwMode="auto">
          <a:xfrm>
            <a:off x="5727700" y="2351088"/>
            <a:ext cx="3584575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latin typeface="Noto Sans CJK JP Regular"/>
                <a:ea typeface="Noto Sans CJK JP Regular"/>
                <a:cs typeface="Noto Sans CJK JP Regular"/>
              </a:rPr>
              <a:t>以人为中心的认知循环</a:t>
            </a:r>
          </a:p>
        </p:txBody>
      </p:sp>
      <p:sp>
        <p:nvSpPr>
          <p:cNvPr id="11279" name="object 16"/>
          <p:cNvSpPr txBox="1">
            <a:spLocks noChangeArrowheads="1"/>
          </p:cNvSpPr>
          <p:nvPr/>
        </p:nvSpPr>
        <p:spPr bwMode="auto">
          <a:xfrm>
            <a:off x="5727700" y="3367088"/>
            <a:ext cx="1447800" cy="454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latin typeface="Noto Sans CJK JP Regular"/>
                <a:ea typeface="Noto Sans CJK JP Regular"/>
                <a:cs typeface="Noto Sans CJK JP Regular"/>
              </a:rPr>
              <a:t>情感认知</a:t>
            </a:r>
          </a:p>
        </p:txBody>
      </p:sp>
      <p:sp>
        <p:nvSpPr>
          <p:cNvPr id="11280" name="object 17"/>
          <p:cNvSpPr txBox="1">
            <a:spLocks noChangeArrowheads="1"/>
          </p:cNvSpPr>
          <p:nvPr/>
        </p:nvSpPr>
        <p:spPr bwMode="auto">
          <a:xfrm>
            <a:off x="5727700" y="4513263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latin typeface="Noto Sans CJK JP Regular"/>
                <a:ea typeface="Noto Sans CJK JP Regular"/>
                <a:cs typeface="Noto Sans CJK JP Regular"/>
              </a:rPr>
              <a:t>脑认知</a:t>
            </a:r>
          </a:p>
        </p:txBody>
      </p:sp>
      <p:sp>
        <p:nvSpPr>
          <p:cNvPr id="11282" name="object 19"/>
          <p:cNvSpPr/>
          <p:nvPr/>
        </p:nvSpPr>
        <p:spPr bwMode="auto">
          <a:xfrm>
            <a:off x="0" y="3692525"/>
            <a:ext cx="2346325" cy="31670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167633"/>
              </a:cxn>
              <a:cxn ang="0">
                <a:pos x="2346198" y="3167633"/>
              </a:cxn>
              <a:cxn ang="0">
                <a:pos x="0" y="0"/>
              </a:cxn>
            </a:cxnLst>
            <a:rect l="0" t="0" r="r" b="b"/>
            <a:pathLst>
              <a:path w="2346325" h="3168015">
                <a:moveTo>
                  <a:pt x="0" y="0"/>
                </a:moveTo>
                <a:lnTo>
                  <a:pt x="0" y="3167633"/>
                </a:lnTo>
                <a:lnTo>
                  <a:pt x="2346198" y="3167633"/>
                </a:lnTo>
                <a:lnTo>
                  <a:pt x="0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284" name="object 21"/>
          <p:cNvSpPr/>
          <p:nvPr/>
        </p:nvSpPr>
        <p:spPr bwMode="auto">
          <a:xfrm>
            <a:off x="4537075" y="5495925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90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90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2" name="object 22"/>
          <p:cNvSpPr txBox="1"/>
          <p:nvPr/>
        </p:nvSpPr>
        <p:spPr>
          <a:xfrm>
            <a:off x="4781550" y="5484813"/>
            <a:ext cx="280988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5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1286" name="object 23"/>
          <p:cNvSpPr/>
          <p:nvPr/>
        </p:nvSpPr>
        <p:spPr bwMode="auto">
          <a:xfrm>
            <a:off x="5446713" y="6076950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287" name="object 24"/>
          <p:cNvSpPr txBox="1">
            <a:spLocks noChangeArrowheads="1"/>
          </p:cNvSpPr>
          <p:nvPr/>
        </p:nvSpPr>
        <p:spPr bwMode="auto">
          <a:xfrm>
            <a:off x="5727700" y="5503863"/>
            <a:ext cx="3227388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latin typeface="Noto Sans CJK JP Regular"/>
                <a:ea typeface="Noto Sans CJK JP Regular"/>
                <a:cs typeface="Noto Sans CJK JP Regular"/>
              </a:rPr>
              <a:t>认知计算与深度学习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object 2"/>
          <p:cNvSpPr/>
          <p:nvPr/>
        </p:nvSpPr>
        <p:spPr bwMode="auto">
          <a:xfrm>
            <a:off x="2886075" y="0"/>
            <a:ext cx="9305925" cy="536575"/>
          </a:xfrm>
          <a:custGeom>
            <a:avLst/>
            <a:gdLst/>
            <a:ahLst/>
            <a:cxnLst>
              <a:cxn ang="0">
                <a:pos x="0" y="535686"/>
              </a:cxn>
              <a:cxn ang="0">
                <a:pos x="9305544" y="535686"/>
              </a:cxn>
              <a:cxn ang="0">
                <a:pos x="9305544" y="0"/>
              </a:cxn>
              <a:cxn ang="0">
                <a:pos x="0" y="0"/>
              </a:cxn>
              <a:cxn ang="0">
                <a:pos x="0" y="535686"/>
              </a:cxn>
            </a:cxnLst>
            <a:rect l="0" t="0" r="r" b="b"/>
            <a:pathLst>
              <a:path w="9305925" h="535940">
                <a:moveTo>
                  <a:pt x="0" y="535686"/>
                </a:moveTo>
                <a:lnTo>
                  <a:pt x="9305544" y="535686"/>
                </a:lnTo>
                <a:lnTo>
                  <a:pt x="9305544" y="0"/>
                </a:lnTo>
                <a:lnTo>
                  <a:pt x="0" y="0"/>
                </a:lnTo>
                <a:lnTo>
                  <a:pt x="0" y="535686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290" name="object 3"/>
          <p:cNvSpPr/>
          <p:nvPr/>
        </p:nvSpPr>
        <p:spPr bwMode="auto">
          <a:xfrm>
            <a:off x="4537075" y="1300163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1"/>
              </a:cxn>
              <a:cxn ang="0">
                <a:pos x="384810" y="720089"/>
              </a:cxn>
              <a:cxn ang="0">
                <a:pos x="769619" y="576071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1"/>
                </a:lnTo>
                <a:lnTo>
                  <a:pt x="384810" y="720089"/>
                </a:lnTo>
                <a:lnTo>
                  <a:pt x="769619" y="576071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4" name="object 4"/>
          <p:cNvSpPr txBox="1"/>
          <p:nvPr/>
        </p:nvSpPr>
        <p:spPr>
          <a:xfrm>
            <a:off x="4781550" y="1289050"/>
            <a:ext cx="280988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1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2292" name="object 5"/>
          <p:cNvSpPr/>
          <p:nvPr/>
        </p:nvSpPr>
        <p:spPr bwMode="auto">
          <a:xfrm>
            <a:off x="4537075" y="2316163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90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90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6" name="object 6"/>
          <p:cNvSpPr txBox="1"/>
          <p:nvPr/>
        </p:nvSpPr>
        <p:spPr>
          <a:xfrm>
            <a:off x="4781550" y="2305050"/>
            <a:ext cx="280988" cy="5730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2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2294" name="object 7"/>
          <p:cNvSpPr/>
          <p:nvPr/>
        </p:nvSpPr>
        <p:spPr bwMode="auto">
          <a:xfrm>
            <a:off x="4537075" y="3367088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90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90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" name="object 8"/>
          <p:cNvSpPr txBox="1"/>
          <p:nvPr/>
        </p:nvSpPr>
        <p:spPr>
          <a:xfrm>
            <a:off x="4781550" y="3355975"/>
            <a:ext cx="280988" cy="5730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3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2296" name="object 9"/>
          <p:cNvSpPr/>
          <p:nvPr/>
        </p:nvSpPr>
        <p:spPr bwMode="auto">
          <a:xfrm>
            <a:off x="4537075" y="4394200"/>
            <a:ext cx="769938" cy="719138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1"/>
              </a:cxn>
              <a:cxn ang="0">
                <a:pos x="384810" y="720089"/>
              </a:cxn>
              <a:cxn ang="0">
                <a:pos x="769619" y="576071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1"/>
                </a:lnTo>
                <a:lnTo>
                  <a:pt x="384810" y="720089"/>
                </a:lnTo>
                <a:lnTo>
                  <a:pt x="769619" y="576071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4781550" y="4383088"/>
            <a:ext cx="280988" cy="57308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4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2298" name="object 11"/>
          <p:cNvSpPr/>
          <p:nvPr/>
        </p:nvSpPr>
        <p:spPr bwMode="auto">
          <a:xfrm>
            <a:off x="5446713" y="1933575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299" name="object 12"/>
          <p:cNvSpPr/>
          <p:nvPr/>
        </p:nvSpPr>
        <p:spPr bwMode="auto">
          <a:xfrm>
            <a:off x="5446713" y="2941638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300" name="object 13"/>
          <p:cNvSpPr/>
          <p:nvPr/>
        </p:nvSpPr>
        <p:spPr bwMode="auto">
          <a:xfrm>
            <a:off x="5446713" y="4972050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301" name="object 14"/>
          <p:cNvSpPr/>
          <p:nvPr/>
        </p:nvSpPr>
        <p:spPr bwMode="auto">
          <a:xfrm>
            <a:off x="5449888" y="3962400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302" name="object 15"/>
          <p:cNvSpPr txBox="1">
            <a:spLocks noChangeArrowheads="1"/>
          </p:cNvSpPr>
          <p:nvPr/>
        </p:nvSpPr>
        <p:spPr bwMode="auto">
          <a:xfrm>
            <a:off x="5727700" y="1374775"/>
            <a:ext cx="3582988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从认知科学到认知计算</a:t>
            </a:r>
            <a:endParaRPr lang="zh-CN" altLang="en-US" sz="28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2303" name="object 16"/>
          <p:cNvSpPr txBox="1">
            <a:spLocks noChangeArrowheads="1"/>
          </p:cNvSpPr>
          <p:nvPr/>
        </p:nvSpPr>
        <p:spPr bwMode="auto">
          <a:xfrm>
            <a:off x="5727700" y="2357438"/>
            <a:ext cx="3584575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 dirty="0">
                <a:latin typeface="Noto Sans CJK JP Regular"/>
                <a:ea typeface="Noto Sans CJK JP Regular"/>
                <a:cs typeface="Noto Sans CJK JP Regular"/>
              </a:rPr>
              <a:t>以人为中心的认知循环</a:t>
            </a:r>
          </a:p>
        </p:txBody>
      </p:sp>
      <p:sp>
        <p:nvSpPr>
          <p:cNvPr id="12304" name="object 17"/>
          <p:cNvSpPr txBox="1">
            <a:spLocks noChangeArrowheads="1"/>
          </p:cNvSpPr>
          <p:nvPr/>
        </p:nvSpPr>
        <p:spPr bwMode="auto">
          <a:xfrm>
            <a:off x="5780088" y="3408363"/>
            <a:ext cx="1449387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latin typeface="Noto Sans CJK JP Regular"/>
                <a:ea typeface="Noto Sans CJK JP Regular"/>
                <a:cs typeface="Noto Sans CJK JP Regular"/>
              </a:rPr>
              <a:t>情感认知</a:t>
            </a:r>
          </a:p>
        </p:txBody>
      </p:sp>
      <p:sp>
        <p:nvSpPr>
          <p:cNvPr id="12305" name="object 18"/>
          <p:cNvSpPr txBox="1">
            <a:spLocks noChangeArrowheads="1"/>
          </p:cNvSpPr>
          <p:nvPr/>
        </p:nvSpPr>
        <p:spPr bwMode="auto">
          <a:xfrm>
            <a:off x="5791200" y="4402138"/>
            <a:ext cx="1093788" cy="454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latin typeface="Noto Sans CJK JP Regular"/>
                <a:ea typeface="Noto Sans CJK JP Regular"/>
                <a:cs typeface="Noto Sans CJK JP Regular"/>
              </a:rPr>
              <a:t>脑认知</a:t>
            </a:r>
          </a:p>
        </p:txBody>
      </p:sp>
      <p:sp>
        <p:nvSpPr>
          <p:cNvPr id="12308" name="object 21"/>
          <p:cNvSpPr/>
          <p:nvPr/>
        </p:nvSpPr>
        <p:spPr bwMode="auto">
          <a:xfrm>
            <a:off x="0" y="3692525"/>
            <a:ext cx="2346325" cy="31670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167633"/>
              </a:cxn>
              <a:cxn ang="0">
                <a:pos x="2346198" y="3167633"/>
              </a:cxn>
              <a:cxn ang="0">
                <a:pos x="0" y="0"/>
              </a:cxn>
            </a:cxnLst>
            <a:rect l="0" t="0" r="r" b="b"/>
            <a:pathLst>
              <a:path w="2346325" h="3168015">
                <a:moveTo>
                  <a:pt x="0" y="0"/>
                </a:moveTo>
                <a:lnTo>
                  <a:pt x="0" y="3167633"/>
                </a:lnTo>
                <a:lnTo>
                  <a:pt x="2346198" y="3167633"/>
                </a:lnTo>
                <a:lnTo>
                  <a:pt x="0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310" name="object 23"/>
          <p:cNvSpPr/>
          <p:nvPr/>
        </p:nvSpPr>
        <p:spPr bwMode="auto">
          <a:xfrm>
            <a:off x="4537075" y="5453063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1"/>
              </a:cxn>
              <a:cxn ang="0">
                <a:pos x="384810" y="720089"/>
              </a:cxn>
              <a:cxn ang="0">
                <a:pos x="769619" y="576071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1"/>
                </a:lnTo>
                <a:lnTo>
                  <a:pt x="384810" y="720089"/>
                </a:lnTo>
                <a:lnTo>
                  <a:pt x="769619" y="576071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4" name="object 24"/>
          <p:cNvSpPr txBox="1"/>
          <p:nvPr/>
        </p:nvSpPr>
        <p:spPr>
          <a:xfrm>
            <a:off x="4781550" y="5441950"/>
            <a:ext cx="280988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5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2312" name="object 25"/>
          <p:cNvSpPr/>
          <p:nvPr/>
        </p:nvSpPr>
        <p:spPr bwMode="auto">
          <a:xfrm>
            <a:off x="5449888" y="6048375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313" name="object 26"/>
          <p:cNvSpPr txBox="1">
            <a:spLocks noChangeArrowheads="1"/>
          </p:cNvSpPr>
          <p:nvPr/>
        </p:nvSpPr>
        <p:spPr bwMode="auto">
          <a:xfrm>
            <a:off x="5791200" y="5473700"/>
            <a:ext cx="3228975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 dirty="0">
                <a:latin typeface="Noto Sans CJK JP Regular"/>
                <a:ea typeface="Noto Sans CJK JP Regular"/>
                <a:cs typeface="Noto Sans CJK JP Regular"/>
              </a:rPr>
              <a:t>认知计算与深度学习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object 2"/>
          <p:cNvSpPr>
            <a:spLocks noGrp="1"/>
          </p:cNvSpPr>
          <p:nvPr>
            <p:ph type="title"/>
          </p:nvPr>
        </p:nvSpPr>
        <p:spPr>
          <a:xfrm>
            <a:off x="951230" y="139700"/>
            <a:ext cx="3901440" cy="488950"/>
          </a:xfrm>
        </p:spPr>
        <p:txBody>
          <a:bodyPr wrap="square" tIns="12700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从认知科学到认知计算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3314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15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16" name="object 5"/>
          <p:cNvSpPr/>
          <p:nvPr/>
        </p:nvSpPr>
        <p:spPr bwMode="auto">
          <a:xfrm>
            <a:off x="2068513" y="1231900"/>
            <a:ext cx="0" cy="4492625"/>
          </a:xfrm>
          <a:custGeom>
            <a:avLst/>
            <a:gdLst/>
            <a:ahLst/>
            <a:cxnLst>
              <a:cxn ang="0">
                <a:pos x="0" y="4492480"/>
              </a:cxn>
              <a:cxn ang="0">
                <a:pos x="0" y="0"/>
              </a:cxn>
            </a:cxnLst>
            <a:rect l="0" t="0" r="r" b="b"/>
            <a:pathLst>
              <a:path h="4492625">
                <a:moveTo>
                  <a:pt x="0" y="4492480"/>
                </a:moveTo>
                <a:lnTo>
                  <a:pt x="0" y="0"/>
                </a:lnTo>
              </a:path>
            </a:pathLst>
          </a:custGeom>
          <a:noFill/>
          <a:ln w="11951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17" name="object 6"/>
          <p:cNvSpPr/>
          <p:nvPr/>
        </p:nvSpPr>
        <p:spPr bwMode="auto">
          <a:xfrm>
            <a:off x="2025650" y="1231900"/>
            <a:ext cx="84138" cy="42863"/>
          </a:xfrm>
          <a:custGeom>
            <a:avLst/>
            <a:gdLst/>
            <a:ahLst/>
            <a:cxnLst>
              <a:cxn ang="0">
                <a:pos x="84139" y="42098"/>
              </a:cxn>
              <a:cxn ang="0">
                <a:pos x="42069" y="0"/>
              </a:cxn>
              <a:cxn ang="0">
                <a:pos x="0" y="42098"/>
              </a:cxn>
            </a:cxnLst>
            <a:rect l="0" t="0" r="r" b="b"/>
            <a:pathLst>
              <a:path w="84455" h="42544">
                <a:moveTo>
                  <a:pt x="84139" y="42098"/>
                </a:moveTo>
                <a:lnTo>
                  <a:pt x="42069" y="0"/>
                </a:lnTo>
                <a:lnTo>
                  <a:pt x="0" y="42098"/>
                </a:lnTo>
              </a:path>
            </a:pathLst>
          </a:custGeom>
          <a:noFill/>
          <a:ln w="11958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18" name="object 7"/>
          <p:cNvSpPr/>
          <p:nvPr/>
        </p:nvSpPr>
        <p:spPr bwMode="auto">
          <a:xfrm>
            <a:off x="2068513" y="5724525"/>
            <a:ext cx="79279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927629" y="0"/>
              </a:cxn>
            </a:cxnLst>
            <a:rect l="0" t="0" r="r" b="b"/>
            <a:pathLst>
              <a:path w="7927975">
                <a:moveTo>
                  <a:pt x="0" y="0"/>
                </a:moveTo>
                <a:lnTo>
                  <a:pt x="7927629" y="0"/>
                </a:lnTo>
              </a:path>
            </a:pathLst>
          </a:custGeom>
          <a:noFill/>
          <a:ln w="11959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19" name="object 8"/>
          <p:cNvSpPr/>
          <p:nvPr/>
        </p:nvSpPr>
        <p:spPr bwMode="auto">
          <a:xfrm>
            <a:off x="9953625" y="5683250"/>
            <a:ext cx="42863" cy="84138"/>
          </a:xfrm>
          <a:custGeom>
            <a:avLst/>
            <a:gdLst/>
            <a:ahLst/>
            <a:cxnLst>
              <a:cxn ang="0">
                <a:pos x="0" y="84196"/>
              </a:cxn>
              <a:cxn ang="0">
                <a:pos x="42069" y="42098"/>
              </a:cxn>
              <a:cxn ang="0">
                <a:pos x="0" y="0"/>
              </a:cxn>
            </a:cxnLst>
            <a:rect l="0" t="0" r="r" b="b"/>
            <a:pathLst>
              <a:path w="42545" h="84454">
                <a:moveTo>
                  <a:pt x="0" y="84196"/>
                </a:moveTo>
                <a:lnTo>
                  <a:pt x="42069" y="42098"/>
                </a:lnTo>
                <a:lnTo>
                  <a:pt x="0" y="0"/>
                </a:lnTo>
              </a:path>
            </a:pathLst>
          </a:custGeom>
          <a:noFill/>
          <a:ln w="11953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0" name="object 9"/>
          <p:cNvSpPr/>
          <p:nvPr/>
        </p:nvSpPr>
        <p:spPr bwMode="auto">
          <a:xfrm>
            <a:off x="2081213" y="2841625"/>
            <a:ext cx="7766050" cy="2867025"/>
          </a:xfrm>
          <a:custGeom>
            <a:avLst/>
            <a:gdLst/>
            <a:ahLst/>
            <a:cxnLst>
              <a:cxn ang="0">
                <a:pos x="0" y="2866391"/>
              </a:cxn>
              <a:cxn ang="0">
                <a:pos x="7764848" y="0"/>
              </a:cxn>
            </a:cxnLst>
            <a:rect l="0" t="0" r="r" b="b"/>
            <a:pathLst>
              <a:path w="7765415" h="2866390">
                <a:moveTo>
                  <a:pt x="0" y="2866391"/>
                </a:moveTo>
                <a:lnTo>
                  <a:pt x="7764848" y="0"/>
                </a:lnTo>
              </a:path>
            </a:pathLst>
          </a:custGeom>
          <a:noFill/>
          <a:ln w="17938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1" name="object 10"/>
          <p:cNvSpPr/>
          <p:nvPr/>
        </p:nvSpPr>
        <p:spPr bwMode="auto">
          <a:xfrm>
            <a:off x="9818688" y="2797175"/>
            <a:ext cx="152400" cy="95250"/>
          </a:xfrm>
          <a:custGeom>
            <a:avLst/>
            <a:gdLst/>
            <a:ahLst/>
            <a:cxnLst>
              <a:cxn ang="0">
                <a:pos x="151905" y="0"/>
              </a:cxn>
              <a:cxn ang="0">
                <a:pos x="0" y="4783"/>
              </a:cxn>
              <a:cxn ang="0">
                <a:pos x="33225" y="95080"/>
              </a:cxn>
              <a:cxn ang="0">
                <a:pos x="151905" y="0"/>
              </a:cxn>
            </a:cxnLst>
            <a:rect l="0" t="0" r="r" b="b"/>
            <a:pathLst>
              <a:path w="152400" h="95250">
                <a:moveTo>
                  <a:pt x="151905" y="0"/>
                </a:moveTo>
                <a:lnTo>
                  <a:pt x="0" y="4783"/>
                </a:lnTo>
                <a:lnTo>
                  <a:pt x="33225" y="95080"/>
                </a:lnTo>
                <a:lnTo>
                  <a:pt x="151905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" name="object 11"/>
          <p:cNvSpPr txBox="1"/>
          <p:nvPr/>
        </p:nvSpPr>
        <p:spPr>
          <a:xfrm>
            <a:off x="9729788" y="5819775"/>
            <a:ext cx="457200" cy="2857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700">
                <a:latin typeface="Noto Sans CJK JP Regular"/>
                <a:ea typeface="Noto Sans CJK JP Regular"/>
                <a:cs typeface="Noto Sans CJK JP Regular"/>
              </a:rPr>
              <a:t>时间</a:t>
            </a:r>
          </a:p>
        </p:txBody>
      </p:sp>
      <p:sp>
        <p:nvSpPr>
          <p:cNvPr id="13323" name="object 12"/>
          <p:cNvSpPr/>
          <p:nvPr/>
        </p:nvSpPr>
        <p:spPr bwMode="auto">
          <a:xfrm>
            <a:off x="3727450" y="5722938"/>
            <a:ext cx="0" cy="246062"/>
          </a:xfrm>
          <a:custGeom>
            <a:avLst/>
            <a:gdLst/>
            <a:ahLst/>
            <a:cxnLst>
              <a:cxn ang="0">
                <a:pos x="0" y="245809"/>
              </a:cxn>
              <a:cxn ang="0">
                <a:pos x="0" y="0"/>
              </a:cxn>
            </a:cxnLst>
            <a:rect l="0" t="0" r="r" b="b"/>
            <a:pathLst>
              <a:path h="246379">
                <a:moveTo>
                  <a:pt x="0" y="245809"/>
                </a:moveTo>
                <a:lnTo>
                  <a:pt x="0" y="0"/>
                </a:lnTo>
              </a:path>
            </a:pathLst>
          </a:custGeom>
          <a:noFill/>
          <a:ln w="11951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4" name="object 13"/>
          <p:cNvSpPr/>
          <p:nvPr/>
        </p:nvSpPr>
        <p:spPr bwMode="auto">
          <a:xfrm>
            <a:off x="5319713" y="5722938"/>
            <a:ext cx="0" cy="246062"/>
          </a:xfrm>
          <a:custGeom>
            <a:avLst/>
            <a:gdLst/>
            <a:ahLst/>
            <a:cxnLst>
              <a:cxn ang="0">
                <a:pos x="0" y="245809"/>
              </a:cxn>
              <a:cxn ang="0">
                <a:pos x="0" y="0"/>
              </a:cxn>
            </a:cxnLst>
            <a:rect l="0" t="0" r="r" b="b"/>
            <a:pathLst>
              <a:path h="246379">
                <a:moveTo>
                  <a:pt x="0" y="245809"/>
                </a:moveTo>
                <a:lnTo>
                  <a:pt x="0" y="0"/>
                </a:lnTo>
              </a:path>
            </a:pathLst>
          </a:custGeom>
          <a:noFill/>
          <a:ln w="11951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5" name="object 14"/>
          <p:cNvSpPr/>
          <p:nvPr/>
        </p:nvSpPr>
        <p:spPr bwMode="auto">
          <a:xfrm>
            <a:off x="8591550" y="5722938"/>
            <a:ext cx="0" cy="246062"/>
          </a:xfrm>
          <a:custGeom>
            <a:avLst/>
            <a:gdLst/>
            <a:ahLst/>
            <a:cxnLst>
              <a:cxn ang="0">
                <a:pos x="0" y="245809"/>
              </a:cxn>
              <a:cxn ang="0">
                <a:pos x="0" y="0"/>
              </a:cxn>
            </a:cxnLst>
            <a:rect l="0" t="0" r="r" b="b"/>
            <a:pathLst>
              <a:path h="246379">
                <a:moveTo>
                  <a:pt x="0" y="245809"/>
                </a:moveTo>
                <a:lnTo>
                  <a:pt x="0" y="0"/>
                </a:lnTo>
              </a:path>
            </a:pathLst>
          </a:custGeom>
          <a:noFill/>
          <a:ln w="11951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" name="object 15"/>
          <p:cNvSpPr txBox="1"/>
          <p:nvPr/>
        </p:nvSpPr>
        <p:spPr>
          <a:xfrm>
            <a:off x="3470275" y="5975350"/>
            <a:ext cx="455613" cy="284163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fontAlgn="auto">
              <a:spcBef>
                <a:spcPts val="95"/>
              </a:spcBef>
              <a:spcAft>
                <a:spcPts val="0"/>
              </a:spcAft>
              <a:defRPr/>
            </a:pPr>
            <a:r>
              <a:rPr sz="1700" spc="-105" dirty="0">
                <a:latin typeface="Arial" panose="020B0604020202020204"/>
                <a:ea typeface="+mn-ea"/>
                <a:cs typeface="Arial" panose="020B0604020202020204"/>
              </a:rPr>
              <a:t>1968</a:t>
            </a:r>
            <a:endParaRPr sz="17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84763" y="5965825"/>
            <a:ext cx="455612" cy="284163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fontAlgn="auto">
              <a:spcBef>
                <a:spcPts val="95"/>
              </a:spcBef>
              <a:spcAft>
                <a:spcPts val="0"/>
              </a:spcAft>
              <a:defRPr/>
            </a:pPr>
            <a:r>
              <a:rPr sz="1700" spc="-105" dirty="0">
                <a:latin typeface="Arial" panose="020B0604020202020204"/>
                <a:ea typeface="+mn-ea"/>
                <a:cs typeface="Arial" panose="020B0604020202020204"/>
              </a:rPr>
              <a:t>197</a:t>
            </a:r>
            <a:r>
              <a:rPr lang="en-US" altLang="zh-CN" sz="1700" spc="-105" dirty="0">
                <a:latin typeface="Arial" panose="020B0604020202020204"/>
                <a:ea typeface="+mn-ea"/>
                <a:cs typeface="Arial" panose="020B0604020202020204"/>
              </a:rPr>
              <a:t>6</a:t>
            </a:r>
            <a:endParaRPr sz="1700" dirty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86013" y="2711450"/>
            <a:ext cx="1936750" cy="1134478"/>
          </a:xfrm>
          <a:prstGeom prst="rect">
            <a:avLst/>
          </a:prstGeom>
        </p:spPr>
        <p:txBody>
          <a:bodyPr lIns="0" tIns="3175" rIns="0" bIns="0">
            <a:spAutoFit/>
          </a:bodyPr>
          <a:lstStyle/>
          <a:p>
            <a:pPr marL="12700" algn="just">
              <a:lnSpc>
                <a:spcPct val="106000"/>
              </a:lnSpc>
              <a:spcBef>
                <a:spcPts val="25"/>
              </a:spcBef>
            </a:pP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从各种媒体表示的信息 中，根据不同的需求</a:t>
            </a:r>
            <a:r>
              <a:rPr lang="zh-CN" altLang="en-US" sz="14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识 别</a:t>
            </a: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出有效的、新颖的、 潜在有用的，以及最终 可理解的知识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713663" y="1460500"/>
            <a:ext cx="2132012" cy="697499"/>
          </a:xfrm>
          <a:prstGeom prst="rect">
            <a:avLst/>
          </a:prstGeom>
        </p:spPr>
        <p:txBody>
          <a:bodyPr lIns="0" tIns="8255" rIns="0" bIns="0">
            <a:spAutoFit/>
          </a:bodyPr>
          <a:lstStyle/>
          <a:p>
            <a:pPr marL="12700">
              <a:lnSpc>
                <a:spcPct val="104000"/>
              </a:lnSpc>
              <a:spcBef>
                <a:spcPts val="65"/>
              </a:spcBef>
            </a:pP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依赖于</a:t>
            </a:r>
            <a:r>
              <a:rPr lang="zh-CN" altLang="en-US" sz="14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数据</a:t>
            </a: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本身而又具有 </a:t>
            </a:r>
            <a:r>
              <a:rPr lang="zh-CN" altLang="en-US" sz="14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自我认知</a:t>
            </a: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和决策，最终目</a:t>
            </a:r>
          </a:p>
          <a:p>
            <a:pPr marL="12700">
              <a:spcBef>
                <a:spcPts val="225"/>
              </a:spcBef>
            </a:pP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的达到完全的</a:t>
            </a:r>
            <a:r>
              <a:rPr lang="zh-CN" altLang="en-US" sz="14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类脑计算</a:t>
            </a:r>
          </a:p>
        </p:txBody>
      </p:sp>
      <p:sp>
        <p:nvSpPr>
          <p:cNvPr id="13330" name="object 19"/>
          <p:cNvSpPr/>
          <p:nvPr/>
        </p:nvSpPr>
        <p:spPr bwMode="auto">
          <a:xfrm>
            <a:off x="2287588" y="2667000"/>
            <a:ext cx="2146300" cy="1263650"/>
          </a:xfrm>
          <a:custGeom>
            <a:avLst/>
            <a:gdLst/>
            <a:ahLst/>
            <a:cxnLst>
              <a:cxn ang="0">
                <a:pos x="2146797" y="0"/>
              </a:cxn>
              <a:cxn ang="0">
                <a:pos x="0" y="0"/>
              </a:cxn>
              <a:cxn ang="0">
                <a:pos x="0" y="1262714"/>
              </a:cxn>
              <a:cxn ang="0">
                <a:pos x="2146797" y="1262714"/>
              </a:cxn>
              <a:cxn ang="0">
                <a:pos x="2146797" y="1250755"/>
              </a:cxn>
              <a:cxn ang="0">
                <a:pos x="23903" y="1250755"/>
              </a:cxn>
              <a:cxn ang="0">
                <a:pos x="11951" y="1238795"/>
              </a:cxn>
              <a:cxn ang="0">
                <a:pos x="23903" y="1238795"/>
              </a:cxn>
              <a:cxn ang="0">
                <a:pos x="23903" y="23919"/>
              </a:cxn>
              <a:cxn ang="0">
                <a:pos x="11951" y="23919"/>
              </a:cxn>
              <a:cxn ang="0">
                <a:pos x="23903" y="11959"/>
              </a:cxn>
              <a:cxn ang="0">
                <a:pos x="2146797" y="11959"/>
              </a:cxn>
              <a:cxn ang="0">
                <a:pos x="2146797" y="0"/>
              </a:cxn>
              <a:cxn ang="0">
                <a:pos x="23903" y="1238795"/>
              </a:cxn>
              <a:cxn ang="0">
                <a:pos x="11951" y="1238795"/>
              </a:cxn>
              <a:cxn ang="0">
                <a:pos x="23903" y="1250755"/>
              </a:cxn>
              <a:cxn ang="0">
                <a:pos x="23903" y="1238795"/>
              </a:cxn>
              <a:cxn ang="0">
                <a:pos x="2122894" y="1238795"/>
              </a:cxn>
              <a:cxn ang="0">
                <a:pos x="23903" y="1238795"/>
              </a:cxn>
              <a:cxn ang="0">
                <a:pos x="23903" y="1250755"/>
              </a:cxn>
              <a:cxn ang="0">
                <a:pos x="2122894" y="1250755"/>
              </a:cxn>
              <a:cxn ang="0">
                <a:pos x="2122894" y="1238795"/>
              </a:cxn>
              <a:cxn ang="0">
                <a:pos x="2122894" y="11959"/>
              </a:cxn>
              <a:cxn ang="0">
                <a:pos x="2122894" y="1250755"/>
              </a:cxn>
              <a:cxn ang="0">
                <a:pos x="2134846" y="1238795"/>
              </a:cxn>
              <a:cxn ang="0">
                <a:pos x="2146797" y="1238795"/>
              </a:cxn>
              <a:cxn ang="0">
                <a:pos x="2146797" y="23919"/>
              </a:cxn>
              <a:cxn ang="0">
                <a:pos x="2134846" y="23919"/>
              </a:cxn>
              <a:cxn ang="0">
                <a:pos x="2122894" y="11959"/>
              </a:cxn>
              <a:cxn ang="0">
                <a:pos x="2146797" y="1238795"/>
              </a:cxn>
              <a:cxn ang="0">
                <a:pos x="2134846" y="1238795"/>
              </a:cxn>
              <a:cxn ang="0">
                <a:pos x="2122894" y="1250755"/>
              </a:cxn>
              <a:cxn ang="0">
                <a:pos x="2146797" y="1250755"/>
              </a:cxn>
              <a:cxn ang="0">
                <a:pos x="2146797" y="1238795"/>
              </a:cxn>
              <a:cxn ang="0">
                <a:pos x="23903" y="11959"/>
              </a:cxn>
              <a:cxn ang="0">
                <a:pos x="11951" y="23919"/>
              </a:cxn>
              <a:cxn ang="0">
                <a:pos x="23903" y="23919"/>
              </a:cxn>
              <a:cxn ang="0">
                <a:pos x="23903" y="11959"/>
              </a:cxn>
              <a:cxn ang="0">
                <a:pos x="2122894" y="11959"/>
              </a:cxn>
              <a:cxn ang="0">
                <a:pos x="23903" y="11959"/>
              </a:cxn>
              <a:cxn ang="0">
                <a:pos x="23903" y="23919"/>
              </a:cxn>
              <a:cxn ang="0">
                <a:pos x="2122894" y="23919"/>
              </a:cxn>
              <a:cxn ang="0">
                <a:pos x="2122894" y="11959"/>
              </a:cxn>
              <a:cxn ang="0">
                <a:pos x="2146797" y="11959"/>
              </a:cxn>
              <a:cxn ang="0">
                <a:pos x="2122894" y="11959"/>
              </a:cxn>
              <a:cxn ang="0">
                <a:pos x="2134846" y="23919"/>
              </a:cxn>
              <a:cxn ang="0">
                <a:pos x="2146797" y="23919"/>
              </a:cxn>
              <a:cxn ang="0">
                <a:pos x="2146797" y="11959"/>
              </a:cxn>
            </a:cxnLst>
            <a:rect l="0" t="0" r="r" b="b"/>
            <a:pathLst>
              <a:path w="2146935" h="1263014">
                <a:moveTo>
                  <a:pt x="2146797" y="0"/>
                </a:moveTo>
                <a:lnTo>
                  <a:pt x="0" y="0"/>
                </a:lnTo>
                <a:lnTo>
                  <a:pt x="0" y="1262714"/>
                </a:lnTo>
                <a:lnTo>
                  <a:pt x="2146797" y="1262714"/>
                </a:lnTo>
                <a:lnTo>
                  <a:pt x="2146797" y="1250755"/>
                </a:lnTo>
                <a:lnTo>
                  <a:pt x="23903" y="1250755"/>
                </a:lnTo>
                <a:lnTo>
                  <a:pt x="11951" y="1238795"/>
                </a:lnTo>
                <a:lnTo>
                  <a:pt x="23903" y="1238795"/>
                </a:lnTo>
                <a:lnTo>
                  <a:pt x="23903" y="23919"/>
                </a:lnTo>
                <a:lnTo>
                  <a:pt x="11951" y="23919"/>
                </a:lnTo>
                <a:lnTo>
                  <a:pt x="23903" y="11959"/>
                </a:lnTo>
                <a:lnTo>
                  <a:pt x="2146797" y="11959"/>
                </a:lnTo>
                <a:lnTo>
                  <a:pt x="2146797" y="0"/>
                </a:lnTo>
                <a:close/>
              </a:path>
              <a:path w="2146935" h="1263014">
                <a:moveTo>
                  <a:pt x="23903" y="1238795"/>
                </a:moveTo>
                <a:lnTo>
                  <a:pt x="11951" y="1238795"/>
                </a:lnTo>
                <a:lnTo>
                  <a:pt x="23903" y="1250755"/>
                </a:lnTo>
                <a:lnTo>
                  <a:pt x="23903" y="1238795"/>
                </a:lnTo>
                <a:close/>
              </a:path>
              <a:path w="2146935" h="1263014">
                <a:moveTo>
                  <a:pt x="2122894" y="1238795"/>
                </a:moveTo>
                <a:lnTo>
                  <a:pt x="23903" y="1238795"/>
                </a:lnTo>
                <a:lnTo>
                  <a:pt x="23903" y="1250755"/>
                </a:lnTo>
                <a:lnTo>
                  <a:pt x="2122894" y="1250755"/>
                </a:lnTo>
                <a:lnTo>
                  <a:pt x="2122894" y="1238795"/>
                </a:lnTo>
                <a:close/>
              </a:path>
              <a:path w="2146935" h="1263014">
                <a:moveTo>
                  <a:pt x="2122894" y="11959"/>
                </a:moveTo>
                <a:lnTo>
                  <a:pt x="2122894" y="1250755"/>
                </a:lnTo>
                <a:lnTo>
                  <a:pt x="2134846" y="1238795"/>
                </a:lnTo>
                <a:lnTo>
                  <a:pt x="2146797" y="1238795"/>
                </a:lnTo>
                <a:lnTo>
                  <a:pt x="2146797" y="23919"/>
                </a:lnTo>
                <a:lnTo>
                  <a:pt x="2134846" y="23919"/>
                </a:lnTo>
                <a:lnTo>
                  <a:pt x="2122894" y="11959"/>
                </a:lnTo>
                <a:close/>
              </a:path>
              <a:path w="2146935" h="1263014">
                <a:moveTo>
                  <a:pt x="2146797" y="1238795"/>
                </a:moveTo>
                <a:lnTo>
                  <a:pt x="2134846" y="1238795"/>
                </a:lnTo>
                <a:lnTo>
                  <a:pt x="2122894" y="1250755"/>
                </a:lnTo>
                <a:lnTo>
                  <a:pt x="2146797" y="1250755"/>
                </a:lnTo>
                <a:lnTo>
                  <a:pt x="2146797" y="1238795"/>
                </a:lnTo>
                <a:close/>
              </a:path>
              <a:path w="2146935" h="1263014">
                <a:moveTo>
                  <a:pt x="23903" y="11959"/>
                </a:moveTo>
                <a:lnTo>
                  <a:pt x="11951" y="23919"/>
                </a:lnTo>
                <a:lnTo>
                  <a:pt x="23903" y="23919"/>
                </a:lnTo>
                <a:lnTo>
                  <a:pt x="23903" y="11959"/>
                </a:lnTo>
                <a:close/>
              </a:path>
              <a:path w="2146935" h="1263014">
                <a:moveTo>
                  <a:pt x="2122894" y="11959"/>
                </a:moveTo>
                <a:lnTo>
                  <a:pt x="23903" y="11959"/>
                </a:lnTo>
                <a:lnTo>
                  <a:pt x="23903" y="23919"/>
                </a:lnTo>
                <a:lnTo>
                  <a:pt x="2122894" y="23919"/>
                </a:lnTo>
                <a:lnTo>
                  <a:pt x="2122894" y="11959"/>
                </a:lnTo>
                <a:close/>
              </a:path>
              <a:path w="2146935" h="1263014">
                <a:moveTo>
                  <a:pt x="2146797" y="11959"/>
                </a:moveTo>
                <a:lnTo>
                  <a:pt x="2122894" y="11959"/>
                </a:lnTo>
                <a:lnTo>
                  <a:pt x="2134846" y="23919"/>
                </a:lnTo>
                <a:lnTo>
                  <a:pt x="2146797" y="23919"/>
                </a:lnTo>
                <a:lnTo>
                  <a:pt x="2146797" y="119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31" name="object 20"/>
          <p:cNvSpPr/>
          <p:nvPr/>
        </p:nvSpPr>
        <p:spPr bwMode="auto">
          <a:xfrm>
            <a:off x="6550025" y="4779963"/>
            <a:ext cx="2971800" cy="895350"/>
          </a:xfrm>
          <a:custGeom>
            <a:avLst/>
            <a:gdLst/>
            <a:ahLst/>
            <a:cxnLst>
              <a:cxn ang="0">
                <a:pos x="2971292" y="0"/>
              </a:cxn>
              <a:cxn ang="0">
                <a:pos x="0" y="0"/>
              </a:cxn>
              <a:cxn ang="0">
                <a:pos x="0" y="894628"/>
              </a:cxn>
              <a:cxn ang="0">
                <a:pos x="2971292" y="894628"/>
              </a:cxn>
              <a:cxn ang="0">
                <a:pos x="2971292" y="882668"/>
              </a:cxn>
              <a:cxn ang="0">
                <a:pos x="23903" y="882668"/>
              </a:cxn>
              <a:cxn ang="0">
                <a:pos x="11951" y="870708"/>
              </a:cxn>
              <a:cxn ang="0">
                <a:pos x="23903" y="870708"/>
              </a:cxn>
              <a:cxn ang="0">
                <a:pos x="23903" y="23919"/>
              </a:cxn>
              <a:cxn ang="0">
                <a:pos x="11951" y="23919"/>
              </a:cxn>
              <a:cxn ang="0">
                <a:pos x="23903" y="11959"/>
              </a:cxn>
              <a:cxn ang="0">
                <a:pos x="2971292" y="11959"/>
              </a:cxn>
              <a:cxn ang="0">
                <a:pos x="2971292" y="0"/>
              </a:cxn>
              <a:cxn ang="0">
                <a:pos x="23903" y="870708"/>
              </a:cxn>
              <a:cxn ang="0">
                <a:pos x="11951" y="870708"/>
              </a:cxn>
              <a:cxn ang="0">
                <a:pos x="23903" y="882668"/>
              </a:cxn>
              <a:cxn ang="0">
                <a:pos x="23903" y="870708"/>
              </a:cxn>
              <a:cxn ang="0">
                <a:pos x="2947389" y="870708"/>
              </a:cxn>
              <a:cxn ang="0">
                <a:pos x="23903" y="870708"/>
              </a:cxn>
              <a:cxn ang="0">
                <a:pos x="23903" y="882668"/>
              </a:cxn>
              <a:cxn ang="0">
                <a:pos x="2947389" y="882668"/>
              </a:cxn>
              <a:cxn ang="0">
                <a:pos x="2947389" y="870708"/>
              </a:cxn>
              <a:cxn ang="0">
                <a:pos x="2947389" y="11959"/>
              </a:cxn>
              <a:cxn ang="0">
                <a:pos x="2947389" y="882668"/>
              </a:cxn>
              <a:cxn ang="0">
                <a:pos x="2959340" y="870708"/>
              </a:cxn>
              <a:cxn ang="0">
                <a:pos x="2971292" y="870708"/>
              </a:cxn>
              <a:cxn ang="0">
                <a:pos x="2971292" y="23919"/>
              </a:cxn>
              <a:cxn ang="0">
                <a:pos x="2959340" y="23919"/>
              </a:cxn>
              <a:cxn ang="0">
                <a:pos x="2947389" y="11959"/>
              </a:cxn>
              <a:cxn ang="0">
                <a:pos x="2971292" y="870708"/>
              </a:cxn>
              <a:cxn ang="0">
                <a:pos x="2959340" y="870708"/>
              </a:cxn>
              <a:cxn ang="0">
                <a:pos x="2947389" y="882668"/>
              </a:cxn>
              <a:cxn ang="0">
                <a:pos x="2971292" y="882668"/>
              </a:cxn>
              <a:cxn ang="0">
                <a:pos x="2971292" y="870708"/>
              </a:cxn>
              <a:cxn ang="0">
                <a:pos x="23903" y="11959"/>
              </a:cxn>
              <a:cxn ang="0">
                <a:pos x="11951" y="23919"/>
              </a:cxn>
              <a:cxn ang="0">
                <a:pos x="23903" y="23919"/>
              </a:cxn>
              <a:cxn ang="0">
                <a:pos x="23903" y="11959"/>
              </a:cxn>
              <a:cxn ang="0">
                <a:pos x="2947389" y="11959"/>
              </a:cxn>
              <a:cxn ang="0">
                <a:pos x="23903" y="11959"/>
              </a:cxn>
              <a:cxn ang="0">
                <a:pos x="23903" y="23919"/>
              </a:cxn>
              <a:cxn ang="0">
                <a:pos x="2947389" y="23919"/>
              </a:cxn>
              <a:cxn ang="0">
                <a:pos x="2947389" y="11959"/>
              </a:cxn>
              <a:cxn ang="0">
                <a:pos x="2971292" y="11959"/>
              </a:cxn>
              <a:cxn ang="0">
                <a:pos x="2947389" y="11959"/>
              </a:cxn>
              <a:cxn ang="0">
                <a:pos x="2959340" y="23919"/>
              </a:cxn>
              <a:cxn ang="0">
                <a:pos x="2971292" y="23919"/>
              </a:cxn>
              <a:cxn ang="0">
                <a:pos x="2971292" y="11959"/>
              </a:cxn>
            </a:cxnLst>
            <a:rect l="0" t="0" r="r" b="b"/>
            <a:pathLst>
              <a:path w="2971800" h="894714">
                <a:moveTo>
                  <a:pt x="2971292" y="0"/>
                </a:moveTo>
                <a:lnTo>
                  <a:pt x="0" y="0"/>
                </a:lnTo>
                <a:lnTo>
                  <a:pt x="0" y="894628"/>
                </a:lnTo>
                <a:lnTo>
                  <a:pt x="2971292" y="894628"/>
                </a:lnTo>
                <a:lnTo>
                  <a:pt x="2971292" y="882668"/>
                </a:lnTo>
                <a:lnTo>
                  <a:pt x="23903" y="882668"/>
                </a:lnTo>
                <a:lnTo>
                  <a:pt x="11951" y="870708"/>
                </a:lnTo>
                <a:lnTo>
                  <a:pt x="23903" y="870708"/>
                </a:lnTo>
                <a:lnTo>
                  <a:pt x="23903" y="23919"/>
                </a:lnTo>
                <a:lnTo>
                  <a:pt x="11951" y="23919"/>
                </a:lnTo>
                <a:lnTo>
                  <a:pt x="23903" y="11959"/>
                </a:lnTo>
                <a:lnTo>
                  <a:pt x="2971292" y="11959"/>
                </a:lnTo>
                <a:lnTo>
                  <a:pt x="2971292" y="0"/>
                </a:lnTo>
                <a:close/>
              </a:path>
              <a:path w="2971800" h="894714">
                <a:moveTo>
                  <a:pt x="23903" y="870708"/>
                </a:moveTo>
                <a:lnTo>
                  <a:pt x="11951" y="870708"/>
                </a:lnTo>
                <a:lnTo>
                  <a:pt x="23903" y="882668"/>
                </a:lnTo>
                <a:lnTo>
                  <a:pt x="23903" y="870708"/>
                </a:lnTo>
                <a:close/>
              </a:path>
              <a:path w="2971800" h="894714">
                <a:moveTo>
                  <a:pt x="2947389" y="870708"/>
                </a:moveTo>
                <a:lnTo>
                  <a:pt x="23903" y="870708"/>
                </a:lnTo>
                <a:lnTo>
                  <a:pt x="23903" y="882668"/>
                </a:lnTo>
                <a:lnTo>
                  <a:pt x="2947389" y="882668"/>
                </a:lnTo>
                <a:lnTo>
                  <a:pt x="2947389" y="870708"/>
                </a:lnTo>
                <a:close/>
              </a:path>
              <a:path w="2971800" h="894714">
                <a:moveTo>
                  <a:pt x="2947389" y="11959"/>
                </a:moveTo>
                <a:lnTo>
                  <a:pt x="2947389" y="882668"/>
                </a:lnTo>
                <a:lnTo>
                  <a:pt x="2959340" y="870708"/>
                </a:lnTo>
                <a:lnTo>
                  <a:pt x="2971292" y="870708"/>
                </a:lnTo>
                <a:lnTo>
                  <a:pt x="2971292" y="23919"/>
                </a:lnTo>
                <a:lnTo>
                  <a:pt x="2959340" y="23919"/>
                </a:lnTo>
                <a:lnTo>
                  <a:pt x="2947389" y="11959"/>
                </a:lnTo>
                <a:close/>
              </a:path>
              <a:path w="2971800" h="894714">
                <a:moveTo>
                  <a:pt x="2971292" y="870708"/>
                </a:moveTo>
                <a:lnTo>
                  <a:pt x="2959340" y="870708"/>
                </a:lnTo>
                <a:lnTo>
                  <a:pt x="2947389" y="882668"/>
                </a:lnTo>
                <a:lnTo>
                  <a:pt x="2971292" y="882668"/>
                </a:lnTo>
                <a:lnTo>
                  <a:pt x="2971292" y="870708"/>
                </a:lnTo>
                <a:close/>
              </a:path>
              <a:path w="2971800" h="894714">
                <a:moveTo>
                  <a:pt x="23903" y="11959"/>
                </a:moveTo>
                <a:lnTo>
                  <a:pt x="11951" y="23919"/>
                </a:lnTo>
                <a:lnTo>
                  <a:pt x="23903" y="23919"/>
                </a:lnTo>
                <a:lnTo>
                  <a:pt x="23903" y="11959"/>
                </a:lnTo>
                <a:close/>
              </a:path>
              <a:path w="2971800" h="894714">
                <a:moveTo>
                  <a:pt x="2947389" y="11959"/>
                </a:moveTo>
                <a:lnTo>
                  <a:pt x="23903" y="11959"/>
                </a:lnTo>
                <a:lnTo>
                  <a:pt x="23903" y="23919"/>
                </a:lnTo>
                <a:lnTo>
                  <a:pt x="2947389" y="23919"/>
                </a:lnTo>
                <a:lnTo>
                  <a:pt x="2947389" y="11959"/>
                </a:lnTo>
                <a:close/>
              </a:path>
              <a:path w="2971800" h="894714">
                <a:moveTo>
                  <a:pt x="2971292" y="11959"/>
                </a:moveTo>
                <a:lnTo>
                  <a:pt x="2947389" y="11959"/>
                </a:lnTo>
                <a:lnTo>
                  <a:pt x="2959340" y="23919"/>
                </a:lnTo>
                <a:lnTo>
                  <a:pt x="2971292" y="23919"/>
                </a:lnTo>
                <a:lnTo>
                  <a:pt x="2971292" y="119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32" name="object 21"/>
          <p:cNvSpPr/>
          <p:nvPr/>
        </p:nvSpPr>
        <p:spPr bwMode="auto">
          <a:xfrm>
            <a:off x="7591425" y="1387475"/>
            <a:ext cx="2370138" cy="863600"/>
          </a:xfrm>
          <a:custGeom>
            <a:avLst/>
            <a:gdLst/>
            <a:ahLst/>
            <a:cxnLst>
              <a:cxn ang="0">
                <a:pos x="2369289" y="0"/>
              </a:cxn>
              <a:cxn ang="0">
                <a:pos x="0" y="0"/>
              </a:cxn>
              <a:cxn ang="0">
                <a:pos x="0" y="863736"/>
              </a:cxn>
              <a:cxn ang="0">
                <a:pos x="2369289" y="863736"/>
              </a:cxn>
              <a:cxn ang="0">
                <a:pos x="2369289" y="851776"/>
              </a:cxn>
              <a:cxn ang="0">
                <a:pos x="23903" y="851776"/>
              </a:cxn>
              <a:cxn ang="0">
                <a:pos x="11951" y="839816"/>
              </a:cxn>
              <a:cxn ang="0">
                <a:pos x="23903" y="839816"/>
              </a:cxn>
              <a:cxn ang="0">
                <a:pos x="23903" y="23919"/>
              </a:cxn>
              <a:cxn ang="0">
                <a:pos x="11951" y="23919"/>
              </a:cxn>
              <a:cxn ang="0">
                <a:pos x="23903" y="11959"/>
              </a:cxn>
              <a:cxn ang="0">
                <a:pos x="2369289" y="11959"/>
              </a:cxn>
              <a:cxn ang="0">
                <a:pos x="2369289" y="0"/>
              </a:cxn>
              <a:cxn ang="0">
                <a:pos x="23903" y="839816"/>
              </a:cxn>
              <a:cxn ang="0">
                <a:pos x="11951" y="839816"/>
              </a:cxn>
              <a:cxn ang="0">
                <a:pos x="23903" y="851776"/>
              </a:cxn>
              <a:cxn ang="0">
                <a:pos x="23903" y="839816"/>
              </a:cxn>
              <a:cxn ang="0">
                <a:pos x="2345385" y="839816"/>
              </a:cxn>
              <a:cxn ang="0">
                <a:pos x="23903" y="839816"/>
              </a:cxn>
              <a:cxn ang="0">
                <a:pos x="23903" y="851776"/>
              </a:cxn>
              <a:cxn ang="0">
                <a:pos x="2345385" y="851776"/>
              </a:cxn>
              <a:cxn ang="0">
                <a:pos x="2345385" y="839816"/>
              </a:cxn>
              <a:cxn ang="0">
                <a:pos x="2345385" y="11959"/>
              </a:cxn>
              <a:cxn ang="0">
                <a:pos x="2345385" y="851776"/>
              </a:cxn>
              <a:cxn ang="0">
                <a:pos x="2357337" y="839816"/>
              </a:cxn>
              <a:cxn ang="0">
                <a:pos x="2369289" y="839816"/>
              </a:cxn>
              <a:cxn ang="0">
                <a:pos x="2369289" y="23919"/>
              </a:cxn>
              <a:cxn ang="0">
                <a:pos x="2357337" y="23919"/>
              </a:cxn>
              <a:cxn ang="0">
                <a:pos x="2345385" y="11959"/>
              </a:cxn>
              <a:cxn ang="0">
                <a:pos x="2369289" y="839816"/>
              </a:cxn>
              <a:cxn ang="0">
                <a:pos x="2357337" y="839816"/>
              </a:cxn>
              <a:cxn ang="0">
                <a:pos x="2345385" y="851776"/>
              </a:cxn>
              <a:cxn ang="0">
                <a:pos x="2369289" y="851776"/>
              </a:cxn>
              <a:cxn ang="0">
                <a:pos x="2369289" y="839816"/>
              </a:cxn>
              <a:cxn ang="0">
                <a:pos x="23903" y="11959"/>
              </a:cxn>
              <a:cxn ang="0">
                <a:pos x="11951" y="23919"/>
              </a:cxn>
              <a:cxn ang="0">
                <a:pos x="23903" y="23919"/>
              </a:cxn>
              <a:cxn ang="0">
                <a:pos x="23903" y="11959"/>
              </a:cxn>
              <a:cxn ang="0">
                <a:pos x="2345385" y="11959"/>
              </a:cxn>
              <a:cxn ang="0">
                <a:pos x="23903" y="11959"/>
              </a:cxn>
              <a:cxn ang="0">
                <a:pos x="23903" y="23919"/>
              </a:cxn>
              <a:cxn ang="0">
                <a:pos x="2345385" y="23919"/>
              </a:cxn>
              <a:cxn ang="0">
                <a:pos x="2345385" y="11959"/>
              </a:cxn>
              <a:cxn ang="0">
                <a:pos x="2369289" y="11959"/>
              </a:cxn>
              <a:cxn ang="0">
                <a:pos x="2345385" y="11959"/>
              </a:cxn>
              <a:cxn ang="0">
                <a:pos x="2357337" y="23919"/>
              </a:cxn>
              <a:cxn ang="0">
                <a:pos x="2369289" y="23919"/>
              </a:cxn>
              <a:cxn ang="0">
                <a:pos x="2369289" y="11959"/>
              </a:cxn>
            </a:cxnLst>
            <a:rect l="0" t="0" r="r" b="b"/>
            <a:pathLst>
              <a:path w="2369820" h="864235">
                <a:moveTo>
                  <a:pt x="2369289" y="0"/>
                </a:moveTo>
                <a:lnTo>
                  <a:pt x="0" y="0"/>
                </a:lnTo>
                <a:lnTo>
                  <a:pt x="0" y="863736"/>
                </a:lnTo>
                <a:lnTo>
                  <a:pt x="2369289" y="863736"/>
                </a:lnTo>
                <a:lnTo>
                  <a:pt x="2369289" y="851776"/>
                </a:lnTo>
                <a:lnTo>
                  <a:pt x="23903" y="851776"/>
                </a:lnTo>
                <a:lnTo>
                  <a:pt x="11951" y="839816"/>
                </a:lnTo>
                <a:lnTo>
                  <a:pt x="23903" y="839816"/>
                </a:lnTo>
                <a:lnTo>
                  <a:pt x="23903" y="23919"/>
                </a:lnTo>
                <a:lnTo>
                  <a:pt x="11951" y="23919"/>
                </a:lnTo>
                <a:lnTo>
                  <a:pt x="23903" y="11959"/>
                </a:lnTo>
                <a:lnTo>
                  <a:pt x="2369289" y="11959"/>
                </a:lnTo>
                <a:lnTo>
                  <a:pt x="2369289" y="0"/>
                </a:lnTo>
                <a:close/>
              </a:path>
              <a:path w="2369820" h="864235">
                <a:moveTo>
                  <a:pt x="23903" y="839816"/>
                </a:moveTo>
                <a:lnTo>
                  <a:pt x="11951" y="839816"/>
                </a:lnTo>
                <a:lnTo>
                  <a:pt x="23903" y="851776"/>
                </a:lnTo>
                <a:lnTo>
                  <a:pt x="23903" y="839816"/>
                </a:lnTo>
                <a:close/>
              </a:path>
              <a:path w="2369820" h="864235">
                <a:moveTo>
                  <a:pt x="2345385" y="839816"/>
                </a:moveTo>
                <a:lnTo>
                  <a:pt x="23903" y="839816"/>
                </a:lnTo>
                <a:lnTo>
                  <a:pt x="23903" y="851776"/>
                </a:lnTo>
                <a:lnTo>
                  <a:pt x="2345385" y="851776"/>
                </a:lnTo>
                <a:lnTo>
                  <a:pt x="2345385" y="839816"/>
                </a:lnTo>
                <a:close/>
              </a:path>
              <a:path w="2369820" h="864235">
                <a:moveTo>
                  <a:pt x="2345385" y="11959"/>
                </a:moveTo>
                <a:lnTo>
                  <a:pt x="2345385" y="851776"/>
                </a:lnTo>
                <a:lnTo>
                  <a:pt x="2357337" y="839816"/>
                </a:lnTo>
                <a:lnTo>
                  <a:pt x="2369289" y="839816"/>
                </a:lnTo>
                <a:lnTo>
                  <a:pt x="2369289" y="23919"/>
                </a:lnTo>
                <a:lnTo>
                  <a:pt x="2357337" y="23919"/>
                </a:lnTo>
                <a:lnTo>
                  <a:pt x="2345385" y="11959"/>
                </a:lnTo>
                <a:close/>
              </a:path>
              <a:path w="2369820" h="864235">
                <a:moveTo>
                  <a:pt x="2369289" y="839816"/>
                </a:moveTo>
                <a:lnTo>
                  <a:pt x="2357337" y="839816"/>
                </a:lnTo>
                <a:lnTo>
                  <a:pt x="2345385" y="851776"/>
                </a:lnTo>
                <a:lnTo>
                  <a:pt x="2369289" y="851776"/>
                </a:lnTo>
                <a:lnTo>
                  <a:pt x="2369289" y="839816"/>
                </a:lnTo>
                <a:close/>
              </a:path>
              <a:path w="2369820" h="864235">
                <a:moveTo>
                  <a:pt x="23903" y="11959"/>
                </a:moveTo>
                <a:lnTo>
                  <a:pt x="11951" y="23919"/>
                </a:lnTo>
                <a:lnTo>
                  <a:pt x="23903" y="23919"/>
                </a:lnTo>
                <a:lnTo>
                  <a:pt x="23903" y="11959"/>
                </a:lnTo>
                <a:close/>
              </a:path>
              <a:path w="2369820" h="864235">
                <a:moveTo>
                  <a:pt x="2345385" y="11959"/>
                </a:moveTo>
                <a:lnTo>
                  <a:pt x="23903" y="11959"/>
                </a:lnTo>
                <a:lnTo>
                  <a:pt x="23903" y="23919"/>
                </a:lnTo>
                <a:lnTo>
                  <a:pt x="2345385" y="23919"/>
                </a:lnTo>
                <a:lnTo>
                  <a:pt x="2345385" y="11959"/>
                </a:lnTo>
                <a:close/>
              </a:path>
              <a:path w="2369820" h="864235">
                <a:moveTo>
                  <a:pt x="2369289" y="11959"/>
                </a:moveTo>
                <a:lnTo>
                  <a:pt x="2345385" y="11959"/>
                </a:lnTo>
                <a:lnTo>
                  <a:pt x="2357337" y="23919"/>
                </a:lnTo>
                <a:lnTo>
                  <a:pt x="2369289" y="23919"/>
                </a:lnTo>
                <a:lnTo>
                  <a:pt x="2369289" y="119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33" name="object 22"/>
          <p:cNvSpPr/>
          <p:nvPr/>
        </p:nvSpPr>
        <p:spPr bwMode="auto">
          <a:xfrm>
            <a:off x="2241550" y="2887663"/>
            <a:ext cx="7399338" cy="2695575"/>
          </a:xfrm>
          <a:custGeom>
            <a:avLst/>
            <a:gdLst/>
            <a:ahLst/>
            <a:cxnLst>
              <a:cxn ang="0">
                <a:pos x="25215" y="2512543"/>
              </a:cxn>
              <a:cxn ang="0">
                <a:pos x="51669" y="2361700"/>
              </a:cxn>
              <a:cxn ang="0">
                <a:pos x="25089" y="2511747"/>
              </a:cxn>
              <a:cxn ang="0">
                <a:pos x="24741" y="2481170"/>
              </a:cxn>
              <a:cxn ang="0">
                <a:pos x="27733" y="2464204"/>
              </a:cxn>
              <a:cxn ang="0">
                <a:pos x="40532" y="2427824"/>
              </a:cxn>
              <a:cxn ang="0">
                <a:pos x="62228" y="2388579"/>
              </a:cxn>
              <a:cxn ang="0">
                <a:pos x="236957" y="2206103"/>
              </a:cxn>
              <a:cxn ang="0">
                <a:pos x="237099" y="2205983"/>
              </a:cxn>
              <a:cxn ang="0">
                <a:pos x="507157" y="2014268"/>
              </a:cxn>
              <a:cxn ang="0">
                <a:pos x="636199" y="1935453"/>
              </a:cxn>
              <a:cxn ang="0">
                <a:pos x="846105" y="1817529"/>
              </a:cxn>
              <a:cxn ang="0">
                <a:pos x="1339827" y="1544846"/>
              </a:cxn>
              <a:cxn ang="0">
                <a:pos x="1625508" y="1442350"/>
              </a:cxn>
              <a:cxn ang="0">
                <a:pos x="2140107" y="1227911"/>
              </a:cxn>
              <a:cxn ang="0">
                <a:pos x="3118706" y="842088"/>
              </a:cxn>
              <a:cxn ang="0">
                <a:pos x="3504982" y="739593"/>
              </a:cxn>
              <a:cxn ang="0">
                <a:pos x="4490871" y="422659"/>
              </a:cxn>
              <a:cxn ang="0">
                <a:pos x="4608356" y="415722"/>
              </a:cxn>
              <a:cxn ang="0">
                <a:pos x="5591855" y="160739"/>
              </a:cxn>
              <a:cxn ang="0">
                <a:pos x="5887179" y="105246"/>
              </a:cxn>
              <a:cxn ang="0">
                <a:pos x="5984465" y="88980"/>
              </a:cxn>
              <a:cxn ang="0">
                <a:pos x="6694750" y="5142"/>
              </a:cxn>
              <a:cxn ang="0">
                <a:pos x="6889219" y="23919"/>
              </a:cxn>
              <a:cxn ang="0">
                <a:pos x="6976091" y="2152"/>
              </a:cxn>
              <a:cxn ang="0">
                <a:pos x="7263767" y="75107"/>
              </a:cxn>
              <a:cxn ang="0">
                <a:pos x="7129670" y="16624"/>
              </a:cxn>
              <a:cxn ang="0">
                <a:pos x="7376829" y="286676"/>
              </a:cxn>
              <a:cxn ang="0">
                <a:pos x="7376829" y="286676"/>
              </a:cxn>
              <a:cxn ang="0">
                <a:pos x="7389737" y="257015"/>
              </a:cxn>
              <a:cxn ang="0">
                <a:pos x="7396805" y="230584"/>
              </a:cxn>
              <a:cxn ang="0">
                <a:pos x="7399345" y="213721"/>
              </a:cxn>
              <a:cxn ang="0">
                <a:pos x="7398739" y="182147"/>
              </a:cxn>
              <a:cxn ang="0">
                <a:pos x="7374797" y="182147"/>
              </a:cxn>
              <a:cxn ang="0">
                <a:pos x="7365714" y="154520"/>
              </a:cxn>
              <a:cxn ang="0">
                <a:pos x="7235680" y="458179"/>
              </a:cxn>
              <a:cxn ang="0">
                <a:pos x="7219665" y="440479"/>
              </a:cxn>
              <a:cxn ang="0">
                <a:pos x="7029314" y="619876"/>
              </a:cxn>
              <a:cxn ang="0">
                <a:pos x="6713992" y="789226"/>
              </a:cxn>
              <a:cxn ang="0">
                <a:pos x="6392972" y="962284"/>
              </a:cxn>
              <a:cxn ang="0">
                <a:pos x="6265687" y="1052700"/>
              </a:cxn>
              <a:cxn ang="0">
                <a:pos x="6049482" y="1129363"/>
              </a:cxn>
              <a:cxn ang="0">
                <a:pos x="5356766" y="1454669"/>
              </a:cxn>
              <a:cxn ang="0">
                <a:pos x="5213537" y="1511837"/>
              </a:cxn>
              <a:cxn ang="0">
                <a:pos x="4632976" y="1705107"/>
              </a:cxn>
              <a:cxn ang="0">
                <a:pos x="3895203" y="1956024"/>
              </a:cxn>
              <a:cxn ang="0">
                <a:pos x="3368614" y="2143075"/>
              </a:cxn>
              <a:cxn ang="0">
                <a:pos x="2532120" y="2346391"/>
              </a:cxn>
              <a:cxn ang="0">
                <a:pos x="2253528" y="2413665"/>
              </a:cxn>
              <a:cxn ang="0">
                <a:pos x="1508823" y="2566726"/>
              </a:cxn>
              <a:cxn ang="0">
                <a:pos x="1238357" y="2634371"/>
              </a:cxn>
              <a:cxn ang="0">
                <a:pos x="937894" y="2647790"/>
              </a:cxn>
              <a:cxn ang="0">
                <a:pos x="1127446" y="2625533"/>
              </a:cxn>
              <a:cxn ang="0">
                <a:pos x="810848" y="2659415"/>
              </a:cxn>
              <a:cxn ang="0">
                <a:pos x="467072" y="2670956"/>
              </a:cxn>
              <a:cxn ang="0">
                <a:pos x="425210" y="2669533"/>
              </a:cxn>
              <a:cxn ang="0">
                <a:pos x="213877" y="2644011"/>
              </a:cxn>
              <a:cxn ang="0">
                <a:pos x="214390" y="2644130"/>
              </a:cxn>
              <a:cxn ang="0">
                <a:pos x="160137" y="2629121"/>
              </a:cxn>
              <a:cxn ang="0">
                <a:pos x="114917" y="2611205"/>
              </a:cxn>
            </a:cxnLst>
            <a:rect l="0" t="0" r="r" b="b"/>
            <a:pathLst>
              <a:path w="7400290" h="2696210">
                <a:moveTo>
                  <a:pt x="51669" y="2361700"/>
                </a:moveTo>
                <a:lnTo>
                  <a:pt x="29248" y="2396981"/>
                </a:lnTo>
                <a:lnTo>
                  <a:pt x="10412" y="2438565"/>
                </a:lnTo>
                <a:lnTo>
                  <a:pt x="935" y="2478475"/>
                </a:lnTo>
                <a:lnTo>
                  <a:pt x="0" y="2498101"/>
                </a:lnTo>
                <a:lnTo>
                  <a:pt x="1640" y="2516483"/>
                </a:lnTo>
                <a:lnTo>
                  <a:pt x="6002" y="2534638"/>
                </a:lnTo>
                <a:lnTo>
                  <a:pt x="12707" y="2551083"/>
                </a:lnTo>
                <a:lnTo>
                  <a:pt x="34841" y="2542041"/>
                </a:lnTo>
                <a:lnTo>
                  <a:pt x="29174" y="2528156"/>
                </a:lnTo>
                <a:lnTo>
                  <a:pt x="29033" y="2528156"/>
                </a:lnTo>
                <a:lnTo>
                  <a:pt x="28471" y="2526434"/>
                </a:lnTo>
                <a:lnTo>
                  <a:pt x="28619" y="2526434"/>
                </a:lnTo>
                <a:lnTo>
                  <a:pt x="25506" y="2513481"/>
                </a:lnTo>
                <a:lnTo>
                  <a:pt x="25364" y="2513481"/>
                </a:lnTo>
                <a:lnTo>
                  <a:pt x="25215" y="2512543"/>
                </a:lnTo>
                <a:lnTo>
                  <a:pt x="25209" y="2511747"/>
                </a:lnTo>
                <a:lnTo>
                  <a:pt x="23994" y="2498101"/>
                </a:lnTo>
                <a:lnTo>
                  <a:pt x="24703" y="2481908"/>
                </a:lnTo>
                <a:lnTo>
                  <a:pt x="24778" y="2480437"/>
                </a:lnTo>
                <a:lnTo>
                  <a:pt x="27603" y="2464937"/>
                </a:lnTo>
                <a:lnTo>
                  <a:pt x="27838" y="2463609"/>
                </a:lnTo>
                <a:lnTo>
                  <a:pt x="32852" y="2446985"/>
                </a:lnTo>
                <a:lnTo>
                  <a:pt x="33168" y="2445921"/>
                </a:lnTo>
                <a:lnTo>
                  <a:pt x="40328" y="2428328"/>
                </a:lnTo>
                <a:lnTo>
                  <a:pt x="40686" y="2427443"/>
                </a:lnTo>
                <a:lnTo>
                  <a:pt x="49995" y="2408941"/>
                </a:lnTo>
                <a:lnTo>
                  <a:pt x="50414" y="2408104"/>
                </a:lnTo>
                <a:lnTo>
                  <a:pt x="62066" y="2388848"/>
                </a:lnTo>
                <a:lnTo>
                  <a:pt x="62426" y="2388250"/>
                </a:lnTo>
                <a:lnTo>
                  <a:pt x="71389" y="2375214"/>
                </a:lnTo>
                <a:lnTo>
                  <a:pt x="51669" y="2361700"/>
                </a:lnTo>
                <a:close/>
              </a:path>
              <a:path w="7400290" h="2696210">
                <a:moveTo>
                  <a:pt x="28471" y="2526434"/>
                </a:moveTo>
                <a:lnTo>
                  <a:pt x="29033" y="2528156"/>
                </a:lnTo>
                <a:lnTo>
                  <a:pt x="28830" y="2527315"/>
                </a:lnTo>
                <a:lnTo>
                  <a:pt x="28471" y="2526434"/>
                </a:lnTo>
                <a:close/>
              </a:path>
              <a:path w="7400290" h="2696210">
                <a:moveTo>
                  <a:pt x="28830" y="2527315"/>
                </a:moveTo>
                <a:lnTo>
                  <a:pt x="29033" y="2528156"/>
                </a:lnTo>
                <a:lnTo>
                  <a:pt x="29174" y="2528156"/>
                </a:lnTo>
                <a:lnTo>
                  <a:pt x="28830" y="2527315"/>
                </a:lnTo>
                <a:close/>
              </a:path>
              <a:path w="7400290" h="2696210">
                <a:moveTo>
                  <a:pt x="28619" y="2526434"/>
                </a:moveTo>
                <a:lnTo>
                  <a:pt x="28471" y="2526434"/>
                </a:lnTo>
                <a:lnTo>
                  <a:pt x="28830" y="2527315"/>
                </a:lnTo>
                <a:lnTo>
                  <a:pt x="28619" y="2526434"/>
                </a:lnTo>
                <a:close/>
              </a:path>
              <a:path w="7400290" h="2696210">
                <a:moveTo>
                  <a:pt x="25089" y="2511747"/>
                </a:moveTo>
                <a:lnTo>
                  <a:pt x="25364" y="2513481"/>
                </a:lnTo>
                <a:lnTo>
                  <a:pt x="25280" y="2512543"/>
                </a:lnTo>
                <a:lnTo>
                  <a:pt x="25089" y="2511747"/>
                </a:lnTo>
                <a:close/>
              </a:path>
              <a:path w="7400290" h="2696210">
                <a:moveTo>
                  <a:pt x="25280" y="2512543"/>
                </a:moveTo>
                <a:lnTo>
                  <a:pt x="25364" y="2513481"/>
                </a:lnTo>
                <a:lnTo>
                  <a:pt x="25506" y="2513481"/>
                </a:lnTo>
                <a:lnTo>
                  <a:pt x="25280" y="2512543"/>
                </a:lnTo>
                <a:close/>
              </a:path>
              <a:path w="7400290" h="2696210">
                <a:moveTo>
                  <a:pt x="25209" y="2511747"/>
                </a:moveTo>
                <a:lnTo>
                  <a:pt x="25280" y="2512543"/>
                </a:lnTo>
                <a:lnTo>
                  <a:pt x="25209" y="2511747"/>
                </a:lnTo>
                <a:close/>
              </a:path>
              <a:path w="7400290" h="2696210">
                <a:moveTo>
                  <a:pt x="23922" y="2497299"/>
                </a:moveTo>
                <a:lnTo>
                  <a:pt x="23882" y="2498101"/>
                </a:lnTo>
                <a:lnTo>
                  <a:pt x="23922" y="2497299"/>
                </a:lnTo>
                <a:close/>
              </a:path>
              <a:path w="7400290" h="2696210">
                <a:moveTo>
                  <a:pt x="23966" y="2496439"/>
                </a:moveTo>
                <a:lnTo>
                  <a:pt x="23922" y="2497299"/>
                </a:lnTo>
                <a:lnTo>
                  <a:pt x="23966" y="2496439"/>
                </a:lnTo>
                <a:close/>
              </a:path>
              <a:path w="7400290" h="2696210">
                <a:moveTo>
                  <a:pt x="24778" y="2480437"/>
                </a:moveTo>
                <a:lnTo>
                  <a:pt x="24611" y="2481908"/>
                </a:lnTo>
                <a:lnTo>
                  <a:pt x="24741" y="2481170"/>
                </a:lnTo>
                <a:lnTo>
                  <a:pt x="24778" y="2480437"/>
                </a:lnTo>
                <a:close/>
              </a:path>
              <a:path w="7400290" h="2696210">
                <a:moveTo>
                  <a:pt x="24741" y="2481170"/>
                </a:moveTo>
                <a:lnTo>
                  <a:pt x="24611" y="2481908"/>
                </a:lnTo>
                <a:lnTo>
                  <a:pt x="24741" y="2481170"/>
                </a:lnTo>
                <a:close/>
              </a:path>
              <a:path w="7400290" h="2696210">
                <a:moveTo>
                  <a:pt x="24870" y="2480437"/>
                </a:moveTo>
                <a:lnTo>
                  <a:pt x="24741" y="2481170"/>
                </a:lnTo>
                <a:lnTo>
                  <a:pt x="24870" y="2480437"/>
                </a:lnTo>
                <a:close/>
              </a:path>
              <a:path w="7400290" h="2696210">
                <a:moveTo>
                  <a:pt x="27838" y="2463609"/>
                </a:moveTo>
                <a:lnTo>
                  <a:pt x="27515" y="2464937"/>
                </a:lnTo>
                <a:lnTo>
                  <a:pt x="27733" y="2464204"/>
                </a:lnTo>
                <a:lnTo>
                  <a:pt x="27838" y="2463609"/>
                </a:lnTo>
                <a:close/>
              </a:path>
              <a:path w="7400290" h="2696210">
                <a:moveTo>
                  <a:pt x="27733" y="2464204"/>
                </a:moveTo>
                <a:lnTo>
                  <a:pt x="27515" y="2464937"/>
                </a:lnTo>
                <a:lnTo>
                  <a:pt x="27733" y="2464204"/>
                </a:lnTo>
                <a:close/>
              </a:path>
              <a:path w="7400290" h="2696210">
                <a:moveTo>
                  <a:pt x="27910" y="2463609"/>
                </a:moveTo>
                <a:lnTo>
                  <a:pt x="27733" y="2464204"/>
                </a:lnTo>
                <a:lnTo>
                  <a:pt x="27910" y="2463609"/>
                </a:lnTo>
                <a:close/>
              </a:path>
              <a:path w="7400290" h="2696210">
                <a:moveTo>
                  <a:pt x="33168" y="2445921"/>
                </a:moveTo>
                <a:lnTo>
                  <a:pt x="32798" y="2446985"/>
                </a:lnTo>
                <a:lnTo>
                  <a:pt x="33003" y="2446477"/>
                </a:lnTo>
                <a:lnTo>
                  <a:pt x="33168" y="2445921"/>
                </a:lnTo>
                <a:close/>
              </a:path>
              <a:path w="7400290" h="2696210">
                <a:moveTo>
                  <a:pt x="33003" y="2446477"/>
                </a:moveTo>
                <a:lnTo>
                  <a:pt x="32798" y="2446985"/>
                </a:lnTo>
                <a:lnTo>
                  <a:pt x="33003" y="2446477"/>
                </a:lnTo>
                <a:close/>
              </a:path>
              <a:path w="7400290" h="2696210">
                <a:moveTo>
                  <a:pt x="33227" y="2445921"/>
                </a:moveTo>
                <a:lnTo>
                  <a:pt x="33003" y="2446477"/>
                </a:lnTo>
                <a:lnTo>
                  <a:pt x="33227" y="2445921"/>
                </a:lnTo>
                <a:close/>
              </a:path>
              <a:path w="7400290" h="2696210">
                <a:moveTo>
                  <a:pt x="40686" y="2427443"/>
                </a:moveTo>
                <a:lnTo>
                  <a:pt x="40279" y="2428328"/>
                </a:lnTo>
                <a:lnTo>
                  <a:pt x="40532" y="2427824"/>
                </a:lnTo>
                <a:lnTo>
                  <a:pt x="40686" y="2427443"/>
                </a:lnTo>
                <a:close/>
              </a:path>
              <a:path w="7400290" h="2696210">
                <a:moveTo>
                  <a:pt x="40532" y="2427824"/>
                </a:moveTo>
                <a:lnTo>
                  <a:pt x="40279" y="2428328"/>
                </a:lnTo>
                <a:lnTo>
                  <a:pt x="40532" y="2427824"/>
                </a:lnTo>
                <a:close/>
              </a:path>
              <a:path w="7400290" h="2696210">
                <a:moveTo>
                  <a:pt x="40723" y="2427443"/>
                </a:moveTo>
                <a:lnTo>
                  <a:pt x="40532" y="2427824"/>
                </a:lnTo>
                <a:lnTo>
                  <a:pt x="40723" y="2427443"/>
                </a:lnTo>
                <a:close/>
              </a:path>
              <a:path w="7400290" h="2696210">
                <a:moveTo>
                  <a:pt x="50414" y="2408104"/>
                </a:moveTo>
                <a:lnTo>
                  <a:pt x="49972" y="2408941"/>
                </a:lnTo>
                <a:lnTo>
                  <a:pt x="50107" y="2408716"/>
                </a:lnTo>
                <a:lnTo>
                  <a:pt x="50414" y="2408104"/>
                </a:lnTo>
                <a:close/>
              </a:path>
              <a:path w="7400290" h="2696210">
                <a:moveTo>
                  <a:pt x="50107" y="2408716"/>
                </a:moveTo>
                <a:lnTo>
                  <a:pt x="49972" y="2408941"/>
                </a:lnTo>
                <a:lnTo>
                  <a:pt x="50107" y="2408716"/>
                </a:lnTo>
                <a:close/>
              </a:path>
              <a:path w="7400290" h="2696210">
                <a:moveTo>
                  <a:pt x="50476" y="2408104"/>
                </a:moveTo>
                <a:lnTo>
                  <a:pt x="50107" y="2408716"/>
                </a:lnTo>
                <a:lnTo>
                  <a:pt x="50476" y="2408104"/>
                </a:lnTo>
                <a:close/>
              </a:path>
              <a:path w="7400290" h="2696210">
                <a:moveTo>
                  <a:pt x="62228" y="2388579"/>
                </a:moveTo>
                <a:lnTo>
                  <a:pt x="62043" y="2388848"/>
                </a:lnTo>
                <a:lnTo>
                  <a:pt x="62228" y="2388579"/>
                </a:lnTo>
                <a:close/>
              </a:path>
              <a:path w="7400290" h="2696210">
                <a:moveTo>
                  <a:pt x="62453" y="2388250"/>
                </a:moveTo>
                <a:lnTo>
                  <a:pt x="62228" y="2388579"/>
                </a:lnTo>
                <a:lnTo>
                  <a:pt x="62453" y="2388250"/>
                </a:lnTo>
                <a:close/>
              </a:path>
              <a:path w="7400290" h="2696210">
                <a:moveTo>
                  <a:pt x="258145" y="2158503"/>
                </a:moveTo>
                <a:lnTo>
                  <a:pt x="221800" y="2187565"/>
                </a:lnTo>
                <a:lnTo>
                  <a:pt x="192077" y="2212681"/>
                </a:lnTo>
                <a:lnTo>
                  <a:pt x="138773" y="2261477"/>
                </a:lnTo>
                <a:lnTo>
                  <a:pt x="113770" y="2286831"/>
                </a:lnTo>
                <a:lnTo>
                  <a:pt x="131339" y="2302977"/>
                </a:lnTo>
                <a:lnTo>
                  <a:pt x="132365" y="2301901"/>
                </a:lnTo>
                <a:lnTo>
                  <a:pt x="155363" y="2278699"/>
                </a:lnTo>
                <a:lnTo>
                  <a:pt x="180663" y="2254899"/>
                </a:lnTo>
                <a:lnTo>
                  <a:pt x="207865" y="2230620"/>
                </a:lnTo>
                <a:lnTo>
                  <a:pt x="236957" y="2206103"/>
                </a:lnTo>
                <a:lnTo>
                  <a:pt x="268364" y="2180748"/>
                </a:lnTo>
                <a:lnTo>
                  <a:pt x="272702" y="2177399"/>
                </a:lnTo>
                <a:lnTo>
                  <a:pt x="258145" y="2158503"/>
                </a:lnTo>
                <a:close/>
              </a:path>
              <a:path w="7400290" h="2696210">
                <a:moveTo>
                  <a:pt x="132594" y="2301662"/>
                </a:moveTo>
                <a:lnTo>
                  <a:pt x="132295" y="2301901"/>
                </a:lnTo>
                <a:lnTo>
                  <a:pt x="132594" y="2301662"/>
                </a:lnTo>
                <a:close/>
              </a:path>
              <a:path w="7400290" h="2696210">
                <a:moveTo>
                  <a:pt x="155600" y="2278460"/>
                </a:moveTo>
                <a:lnTo>
                  <a:pt x="155302" y="2278699"/>
                </a:lnTo>
                <a:lnTo>
                  <a:pt x="155600" y="2278460"/>
                </a:lnTo>
                <a:close/>
              </a:path>
              <a:path w="7400290" h="2696210">
                <a:moveTo>
                  <a:pt x="180703" y="2254899"/>
                </a:moveTo>
                <a:lnTo>
                  <a:pt x="180436" y="2255138"/>
                </a:lnTo>
                <a:lnTo>
                  <a:pt x="180703" y="2254899"/>
                </a:lnTo>
                <a:close/>
              </a:path>
              <a:path w="7400290" h="2696210">
                <a:moveTo>
                  <a:pt x="207886" y="2230620"/>
                </a:moveTo>
                <a:lnTo>
                  <a:pt x="207602" y="2230860"/>
                </a:lnTo>
                <a:lnTo>
                  <a:pt x="207886" y="2230620"/>
                </a:lnTo>
                <a:close/>
              </a:path>
              <a:path w="7400290" h="2696210">
                <a:moveTo>
                  <a:pt x="237099" y="2205983"/>
                </a:moveTo>
                <a:lnTo>
                  <a:pt x="236907" y="2206103"/>
                </a:lnTo>
                <a:lnTo>
                  <a:pt x="237099" y="2205983"/>
                </a:lnTo>
                <a:close/>
              </a:path>
              <a:path w="7400290" h="2696210">
                <a:moveTo>
                  <a:pt x="268441" y="2180748"/>
                </a:moveTo>
                <a:lnTo>
                  <a:pt x="268137" y="2180987"/>
                </a:lnTo>
                <a:lnTo>
                  <a:pt x="268441" y="2180748"/>
                </a:lnTo>
                <a:close/>
              </a:path>
              <a:path w="7400290" h="2696210">
                <a:moveTo>
                  <a:pt x="494429" y="1993936"/>
                </a:moveTo>
                <a:lnTo>
                  <a:pt x="440933" y="2028380"/>
                </a:lnTo>
                <a:lnTo>
                  <a:pt x="399652" y="2055888"/>
                </a:lnTo>
                <a:lnTo>
                  <a:pt x="360224" y="2083037"/>
                </a:lnTo>
                <a:lnTo>
                  <a:pt x="335078" y="2100976"/>
                </a:lnTo>
                <a:lnTo>
                  <a:pt x="348966" y="2120471"/>
                </a:lnTo>
                <a:lnTo>
                  <a:pt x="373861" y="2102651"/>
                </a:lnTo>
                <a:lnTo>
                  <a:pt x="413110" y="2075621"/>
                </a:lnTo>
                <a:lnTo>
                  <a:pt x="454104" y="2048353"/>
                </a:lnTo>
                <a:lnTo>
                  <a:pt x="496915" y="2020606"/>
                </a:lnTo>
                <a:lnTo>
                  <a:pt x="507157" y="2014268"/>
                </a:lnTo>
                <a:lnTo>
                  <a:pt x="494429" y="1993936"/>
                </a:lnTo>
                <a:close/>
              </a:path>
              <a:path w="7400290" h="2696210">
                <a:moveTo>
                  <a:pt x="413134" y="2075621"/>
                </a:moveTo>
                <a:lnTo>
                  <a:pt x="412955" y="2075741"/>
                </a:lnTo>
                <a:lnTo>
                  <a:pt x="413134" y="2075621"/>
                </a:lnTo>
                <a:close/>
              </a:path>
              <a:path w="7400290" h="2696210">
                <a:moveTo>
                  <a:pt x="454169" y="2048353"/>
                </a:moveTo>
                <a:lnTo>
                  <a:pt x="453985" y="2048473"/>
                </a:lnTo>
                <a:lnTo>
                  <a:pt x="454169" y="2048353"/>
                </a:lnTo>
                <a:close/>
              </a:path>
              <a:path w="7400290" h="2696210">
                <a:moveTo>
                  <a:pt x="496987" y="2020606"/>
                </a:moveTo>
                <a:lnTo>
                  <a:pt x="496795" y="2020726"/>
                </a:lnTo>
                <a:lnTo>
                  <a:pt x="496987" y="2020606"/>
                </a:lnTo>
                <a:close/>
              </a:path>
              <a:path w="7400290" h="2696210">
                <a:moveTo>
                  <a:pt x="741768" y="1847429"/>
                </a:moveTo>
                <a:lnTo>
                  <a:pt x="674121" y="1885700"/>
                </a:lnTo>
                <a:lnTo>
                  <a:pt x="624008" y="1914882"/>
                </a:lnTo>
                <a:lnTo>
                  <a:pt x="576011" y="1943466"/>
                </a:lnTo>
                <a:lnTo>
                  <a:pt x="588249" y="1964037"/>
                </a:lnTo>
                <a:lnTo>
                  <a:pt x="636199" y="1935453"/>
                </a:lnTo>
                <a:lnTo>
                  <a:pt x="686073" y="1906390"/>
                </a:lnTo>
                <a:lnTo>
                  <a:pt x="737824" y="1877089"/>
                </a:lnTo>
                <a:lnTo>
                  <a:pt x="753361" y="1868358"/>
                </a:lnTo>
                <a:lnTo>
                  <a:pt x="741768" y="1847429"/>
                </a:lnTo>
                <a:close/>
              </a:path>
              <a:path w="7400290" h="2696210">
                <a:moveTo>
                  <a:pt x="636296" y="1935453"/>
                </a:moveTo>
                <a:lnTo>
                  <a:pt x="636091" y="1935572"/>
                </a:lnTo>
                <a:lnTo>
                  <a:pt x="636296" y="1935453"/>
                </a:lnTo>
                <a:close/>
              </a:path>
              <a:path w="7400290" h="2696210">
                <a:moveTo>
                  <a:pt x="686164" y="1906390"/>
                </a:moveTo>
                <a:lnTo>
                  <a:pt x="685954" y="1906510"/>
                </a:lnTo>
                <a:lnTo>
                  <a:pt x="686164" y="1906390"/>
                </a:lnTo>
                <a:close/>
              </a:path>
              <a:path w="7400290" h="2696210">
                <a:moveTo>
                  <a:pt x="995381" y="1712403"/>
                </a:moveTo>
                <a:lnTo>
                  <a:pt x="949965" y="1735605"/>
                </a:lnTo>
                <a:lnTo>
                  <a:pt x="834751" y="1796480"/>
                </a:lnTo>
                <a:lnTo>
                  <a:pt x="825788" y="1801383"/>
                </a:lnTo>
                <a:lnTo>
                  <a:pt x="837142" y="1822433"/>
                </a:lnTo>
                <a:lnTo>
                  <a:pt x="846105" y="1817529"/>
                </a:lnTo>
                <a:lnTo>
                  <a:pt x="902756" y="1787271"/>
                </a:lnTo>
                <a:lnTo>
                  <a:pt x="960960" y="1756893"/>
                </a:lnTo>
                <a:lnTo>
                  <a:pt x="1006257" y="1733691"/>
                </a:lnTo>
                <a:lnTo>
                  <a:pt x="995381" y="1712403"/>
                </a:lnTo>
                <a:close/>
              </a:path>
              <a:path w="7400290" h="2696210">
                <a:moveTo>
                  <a:pt x="902865" y="1787271"/>
                </a:moveTo>
                <a:lnTo>
                  <a:pt x="902636" y="1787390"/>
                </a:lnTo>
                <a:lnTo>
                  <a:pt x="902865" y="1787271"/>
                </a:lnTo>
                <a:close/>
              </a:path>
              <a:path w="7400290" h="2696210">
                <a:moveTo>
                  <a:pt x="1253058" y="1585629"/>
                </a:moveTo>
                <a:lnTo>
                  <a:pt x="1080835" y="1669228"/>
                </a:lnTo>
                <a:lnTo>
                  <a:pt x="1091472" y="1690755"/>
                </a:lnTo>
                <a:lnTo>
                  <a:pt x="1144896" y="1664324"/>
                </a:lnTo>
                <a:lnTo>
                  <a:pt x="1263336" y="1607276"/>
                </a:lnTo>
                <a:lnTo>
                  <a:pt x="1253058" y="1585629"/>
                </a:lnTo>
                <a:close/>
              </a:path>
              <a:path w="7400290" h="2696210">
                <a:moveTo>
                  <a:pt x="1513962" y="1465672"/>
                </a:moveTo>
                <a:lnTo>
                  <a:pt x="1471295" y="1484688"/>
                </a:lnTo>
                <a:lnTo>
                  <a:pt x="1339827" y="1544846"/>
                </a:lnTo>
                <a:lnTo>
                  <a:pt x="1349747" y="1566613"/>
                </a:lnTo>
                <a:lnTo>
                  <a:pt x="1481095" y="1506455"/>
                </a:lnTo>
                <a:lnTo>
                  <a:pt x="1523643" y="1487558"/>
                </a:lnTo>
                <a:lnTo>
                  <a:pt x="1513962" y="1465672"/>
                </a:lnTo>
                <a:close/>
              </a:path>
              <a:path w="7400290" h="2696210">
                <a:moveTo>
                  <a:pt x="1777136" y="1350978"/>
                </a:moveTo>
                <a:lnTo>
                  <a:pt x="1765185" y="1355881"/>
                </a:lnTo>
                <a:lnTo>
                  <a:pt x="1615670" y="1420464"/>
                </a:lnTo>
                <a:lnTo>
                  <a:pt x="1601328" y="1426803"/>
                </a:lnTo>
                <a:lnTo>
                  <a:pt x="1611128" y="1448689"/>
                </a:lnTo>
                <a:lnTo>
                  <a:pt x="1625351" y="1442350"/>
                </a:lnTo>
                <a:lnTo>
                  <a:pt x="1625508" y="1442350"/>
                </a:lnTo>
                <a:lnTo>
                  <a:pt x="1774627" y="1377887"/>
                </a:lnTo>
                <a:lnTo>
                  <a:pt x="1774792" y="1377887"/>
                </a:lnTo>
                <a:lnTo>
                  <a:pt x="1786459" y="1372984"/>
                </a:lnTo>
                <a:lnTo>
                  <a:pt x="1777136" y="1350978"/>
                </a:lnTo>
                <a:close/>
              </a:path>
              <a:path w="7400290" h="2696210">
                <a:moveTo>
                  <a:pt x="1625508" y="1442350"/>
                </a:moveTo>
                <a:lnTo>
                  <a:pt x="1625351" y="1442350"/>
                </a:lnTo>
                <a:lnTo>
                  <a:pt x="1625508" y="1442350"/>
                </a:lnTo>
                <a:close/>
              </a:path>
              <a:path w="7400290" h="2696210">
                <a:moveTo>
                  <a:pt x="1774792" y="1377887"/>
                </a:moveTo>
                <a:lnTo>
                  <a:pt x="1774627" y="1377887"/>
                </a:lnTo>
                <a:lnTo>
                  <a:pt x="1774792" y="1377887"/>
                </a:lnTo>
                <a:close/>
              </a:path>
              <a:path w="7400290" h="2696210">
                <a:moveTo>
                  <a:pt x="2042343" y="1241187"/>
                </a:moveTo>
                <a:lnTo>
                  <a:pt x="1919719" y="1291179"/>
                </a:lnTo>
                <a:lnTo>
                  <a:pt x="1865339" y="1314022"/>
                </a:lnTo>
                <a:lnTo>
                  <a:pt x="1874662" y="1336028"/>
                </a:lnTo>
                <a:lnTo>
                  <a:pt x="1928922" y="1313304"/>
                </a:lnTo>
                <a:lnTo>
                  <a:pt x="2051426" y="1263432"/>
                </a:lnTo>
                <a:lnTo>
                  <a:pt x="2042343" y="1241187"/>
                </a:lnTo>
                <a:close/>
              </a:path>
              <a:path w="7400290" h="2696210">
                <a:moveTo>
                  <a:pt x="2309462" y="1135821"/>
                </a:moveTo>
                <a:lnTo>
                  <a:pt x="2242772" y="1161535"/>
                </a:lnTo>
                <a:lnTo>
                  <a:pt x="2131263" y="1205666"/>
                </a:lnTo>
                <a:lnTo>
                  <a:pt x="2140107" y="1227911"/>
                </a:lnTo>
                <a:lnTo>
                  <a:pt x="2251496" y="1183780"/>
                </a:lnTo>
                <a:lnTo>
                  <a:pt x="2317947" y="1158186"/>
                </a:lnTo>
                <a:lnTo>
                  <a:pt x="2309462" y="1135821"/>
                </a:lnTo>
                <a:close/>
              </a:path>
              <a:path w="7400290" h="2696210">
                <a:moveTo>
                  <a:pt x="2577775" y="1034163"/>
                </a:moveTo>
                <a:lnTo>
                  <a:pt x="2398621" y="1101377"/>
                </a:lnTo>
                <a:lnTo>
                  <a:pt x="2407226" y="1123742"/>
                </a:lnTo>
                <a:lnTo>
                  <a:pt x="2419417" y="1119077"/>
                </a:lnTo>
                <a:lnTo>
                  <a:pt x="2586142" y="1056528"/>
                </a:lnTo>
                <a:lnTo>
                  <a:pt x="2577775" y="1034163"/>
                </a:lnTo>
                <a:close/>
              </a:path>
              <a:path w="7400290" h="2696210">
                <a:moveTo>
                  <a:pt x="2847763" y="936571"/>
                </a:moveTo>
                <a:lnTo>
                  <a:pt x="2667652" y="1001273"/>
                </a:lnTo>
                <a:lnTo>
                  <a:pt x="2675898" y="1023758"/>
                </a:lnTo>
                <a:lnTo>
                  <a:pt x="2767209" y="990510"/>
                </a:lnTo>
                <a:lnTo>
                  <a:pt x="2855770" y="959055"/>
                </a:lnTo>
                <a:lnTo>
                  <a:pt x="2847763" y="936571"/>
                </a:lnTo>
                <a:close/>
              </a:path>
              <a:path w="7400290" h="2696210">
                <a:moveTo>
                  <a:pt x="3118706" y="842088"/>
                </a:moveTo>
                <a:lnTo>
                  <a:pt x="2938714" y="904160"/>
                </a:lnTo>
                <a:lnTo>
                  <a:pt x="2937878" y="904519"/>
                </a:lnTo>
                <a:lnTo>
                  <a:pt x="2945885" y="927123"/>
                </a:lnTo>
                <a:lnTo>
                  <a:pt x="2946722" y="926764"/>
                </a:lnTo>
                <a:lnTo>
                  <a:pt x="3126474" y="864692"/>
                </a:lnTo>
                <a:lnTo>
                  <a:pt x="3118706" y="842088"/>
                </a:lnTo>
                <a:close/>
              </a:path>
              <a:path w="7400290" h="2696210">
                <a:moveTo>
                  <a:pt x="3391083" y="751553"/>
                </a:moveTo>
                <a:lnTo>
                  <a:pt x="3209419" y="811711"/>
                </a:lnTo>
                <a:lnTo>
                  <a:pt x="3217068" y="834315"/>
                </a:lnTo>
                <a:lnTo>
                  <a:pt x="3315788" y="801306"/>
                </a:lnTo>
                <a:lnTo>
                  <a:pt x="3398493" y="774276"/>
                </a:lnTo>
                <a:lnTo>
                  <a:pt x="3391083" y="751553"/>
                </a:lnTo>
                <a:close/>
              </a:path>
              <a:path w="7400290" h="2696210">
                <a:moveTo>
                  <a:pt x="3664417" y="664007"/>
                </a:moveTo>
                <a:lnTo>
                  <a:pt x="3482035" y="721893"/>
                </a:lnTo>
                <a:lnTo>
                  <a:pt x="3489445" y="744616"/>
                </a:lnTo>
                <a:lnTo>
                  <a:pt x="3504982" y="739593"/>
                </a:lnTo>
                <a:lnTo>
                  <a:pt x="3671588" y="686850"/>
                </a:lnTo>
                <a:lnTo>
                  <a:pt x="3664417" y="664007"/>
                </a:lnTo>
                <a:close/>
              </a:path>
              <a:path w="7400290" h="2696210">
                <a:moveTo>
                  <a:pt x="3938946" y="580049"/>
                </a:moveTo>
                <a:lnTo>
                  <a:pt x="3875363" y="598946"/>
                </a:lnTo>
                <a:lnTo>
                  <a:pt x="3755847" y="635662"/>
                </a:lnTo>
                <a:lnTo>
                  <a:pt x="3762898" y="658506"/>
                </a:lnTo>
                <a:lnTo>
                  <a:pt x="3882295" y="621909"/>
                </a:lnTo>
                <a:lnTo>
                  <a:pt x="3945758" y="603012"/>
                </a:lnTo>
                <a:lnTo>
                  <a:pt x="3938946" y="580049"/>
                </a:lnTo>
                <a:close/>
              </a:path>
              <a:path w="7400290" h="2696210">
                <a:moveTo>
                  <a:pt x="4214311" y="499440"/>
                </a:moveTo>
                <a:lnTo>
                  <a:pt x="4030495" y="552781"/>
                </a:lnTo>
                <a:lnTo>
                  <a:pt x="4037307" y="575744"/>
                </a:lnTo>
                <a:lnTo>
                  <a:pt x="4067784" y="566654"/>
                </a:lnTo>
                <a:lnTo>
                  <a:pt x="4220884" y="522403"/>
                </a:lnTo>
                <a:lnTo>
                  <a:pt x="4214311" y="499440"/>
                </a:lnTo>
                <a:close/>
              </a:path>
              <a:path w="7400290" h="2696210">
                <a:moveTo>
                  <a:pt x="4490871" y="422659"/>
                </a:moveTo>
                <a:lnTo>
                  <a:pt x="4424659" y="440479"/>
                </a:lnTo>
                <a:lnTo>
                  <a:pt x="4306458" y="473488"/>
                </a:lnTo>
                <a:lnTo>
                  <a:pt x="4312792" y="496570"/>
                </a:lnTo>
                <a:lnTo>
                  <a:pt x="4430994" y="463561"/>
                </a:lnTo>
                <a:lnTo>
                  <a:pt x="4497086" y="445741"/>
                </a:lnTo>
                <a:lnTo>
                  <a:pt x="4490871" y="422659"/>
                </a:lnTo>
                <a:close/>
              </a:path>
              <a:path w="7400290" h="2696210">
                <a:moveTo>
                  <a:pt x="4768388" y="349584"/>
                </a:moveTo>
                <a:lnTo>
                  <a:pt x="4602260" y="392639"/>
                </a:lnTo>
                <a:lnTo>
                  <a:pt x="4583257" y="397782"/>
                </a:lnTo>
                <a:lnTo>
                  <a:pt x="4589472" y="420865"/>
                </a:lnTo>
                <a:lnTo>
                  <a:pt x="4608356" y="415722"/>
                </a:lnTo>
                <a:lnTo>
                  <a:pt x="4608816" y="415722"/>
                </a:lnTo>
                <a:lnTo>
                  <a:pt x="4774364" y="372667"/>
                </a:lnTo>
                <a:lnTo>
                  <a:pt x="4768388" y="349584"/>
                </a:lnTo>
                <a:close/>
              </a:path>
              <a:path w="7400290" h="2696210">
                <a:moveTo>
                  <a:pt x="4608816" y="415722"/>
                </a:moveTo>
                <a:lnTo>
                  <a:pt x="4608356" y="415722"/>
                </a:lnTo>
                <a:lnTo>
                  <a:pt x="4608816" y="415722"/>
                </a:lnTo>
                <a:close/>
              </a:path>
              <a:path w="7400290" h="2696210">
                <a:moveTo>
                  <a:pt x="5047100" y="280815"/>
                </a:moveTo>
                <a:lnTo>
                  <a:pt x="4861252" y="326263"/>
                </a:lnTo>
                <a:lnTo>
                  <a:pt x="4866989" y="349465"/>
                </a:lnTo>
                <a:lnTo>
                  <a:pt x="4953160" y="327937"/>
                </a:lnTo>
                <a:lnTo>
                  <a:pt x="5052717" y="304137"/>
                </a:lnTo>
                <a:lnTo>
                  <a:pt x="5047100" y="280815"/>
                </a:lnTo>
                <a:close/>
              </a:path>
              <a:path w="7400290" h="2696210">
                <a:moveTo>
                  <a:pt x="5326887" y="216711"/>
                </a:moveTo>
                <a:lnTo>
                  <a:pt x="5278005" y="227355"/>
                </a:lnTo>
                <a:lnTo>
                  <a:pt x="5140322" y="258809"/>
                </a:lnTo>
                <a:lnTo>
                  <a:pt x="5145581" y="282131"/>
                </a:lnTo>
                <a:lnTo>
                  <a:pt x="5283264" y="250677"/>
                </a:lnTo>
                <a:lnTo>
                  <a:pt x="5332026" y="240033"/>
                </a:lnTo>
                <a:lnTo>
                  <a:pt x="5326887" y="216711"/>
                </a:lnTo>
                <a:close/>
              </a:path>
              <a:path w="7400290" h="2696210">
                <a:moveTo>
                  <a:pt x="5607870" y="157630"/>
                </a:moveTo>
                <a:lnTo>
                  <a:pt x="5591855" y="160739"/>
                </a:lnTo>
                <a:lnTo>
                  <a:pt x="5420349" y="196260"/>
                </a:lnTo>
                <a:lnTo>
                  <a:pt x="5425488" y="219701"/>
                </a:lnTo>
                <a:lnTo>
                  <a:pt x="5442220" y="215993"/>
                </a:lnTo>
                <a:lnTo>
                  <a:pt x="5442680" y="215993"/>
                </a:lnTo>
                <a:lnTo>
                  <a:pt x="5596635" y="184180"/>
                </a:lnTo>
                <a:lnTo>
                  <a:pt x="5597132" y="184180"/>
                </a:lnTo>
                <a:lnTo>
                  <a:pt x="5612531" y="181190"/>
                </a:lnTo>
                <a:lnTo>
                  <a:pt x="5607870" y="157630"/>
                </a:lnTo>
                <a:close/>
              </a:path>
              <a:path w="7400290" h="2696210">
                <a:moveTo>
                  <a:pt x="5442680" y="215993"/>
                </a:moveTo>
                <a:lnTo>
                  <a:pt x="5442220" y="215993"/>
                </a:lnTo>
                <a:lnTo>
                  <a:pt x="5442680" y="215993"/>
                </a:lnTo>
                <a:close/>
              </a:path>
              <a:path w="7400290" h="2696210">
                <a:moveTo>
                  <a:pt x="5597132" y="184180"/>
                </a:moveTo>
                <a:lnTo>
                  <a:pt x="5596635" y="184180"/>
                </a:lnTo>
                <a:lnTo>
                  <a:pt x="5597132" y="184180"/>
                </a:lnTo>
                <a:close/>
              </a:path>
              <a:path w="7400290" h="2696210">
                <a:moveTo>
                  <a:pt x="5890167" y="104767"/>
                </a:moveTo>
                <a:lnTo>
                  <a:pt x="5887179" y="105246"/>
                </a:lnTo>
                <a:lnTo>
                  <a:pt x="5741967" y="131557"/>
                </a:lnTo>
                <a:lnTo>
                  <a:pt x="5701809" y="139451"/>
                </a:lnTo>
                <a:lnTo>
                  <a:pt x="5706351" y="162892"/>
                </a:lnTo>
                <a:lnTo>
                  <a:pt x="5746389" y="155118"/>
                </a:lnTo>
                <a:lnTo>
                  <a:pt x="5891362" y="128806"/>
                </a:lnTo>
                <a:lnTo>
                  <a:pt x="5891721" y="128806"/>
                </a:lnTo>
                <a:lnTo>
                  <a:pt x="5894111" y="128328"/>
                </a:lnTo>
                <a:lnTo>
                  <a:pt x="5890167" y="104767"/>
                </a:lnTo>
                <a:close/>
              </a:path>
              <a:path w="7400290" h="2696210">
                <a:moveTo>
                  <a:pt x="5891721" y="128806"/>
                </a:moveTo>
                <a:lnTo>
                  <a:pt x="5891362" y="128806"/>
                </a:lnTo>
                <a:lnTo>
                  <a:pt x="5891123" y="128926"/>
                </a:lnTo>
                <a:lnTo>
                  <a:pt x="5891721" y="128806"/>
                </a:lnTo>
                <a:close/>
              </a:path>
              <a:path w="7400290" h="2696210">
                <a:moveTo>
                  <a:pt x="6173659" y="59559"/>
                </a:moveTo>
                <a:lnTo>
                  <a:pt x="6161708" y="61234"/>
                </a:lnTo>
                <a:lnTo>
                  <a:pt x="6027133" y="81804"/>
                </a:lnTo>
                <a:lnTo>
                  <a:pt x="5984465" y="88980"/>
                </a:lnTo>
                <a:lnTo>
                  <a:pt x="5988409" y="112541"/>
                </a:lnTo>
                <a:lnTo>
                  <a:pt x="6030957" y="105365"/>
                </a:lnTo>
                <a:lnTo>
                  <a:pt x="6165293" y="84914"/>
                </a:lnTo>
                <a:lnTo>
                  <a:pt x="6177006" y="83240"/>
                </a:lnTo>
                <a:lnTo>
                  <a:pt x="6173659" y="59559"/>
                </a:lnTo>
                <a:close/>
              </a:path>
              <a:path w="7400290" h="2696210">
                <a:moveTo>
                  <a:pt x="6458825" y="24039"/>
                </a:moveTo>
                <a:lnTo>
                  <a:pt x="6353173" y="35759"/>
                </a:lnTo>
                <a:lnTo>
                  <a:pt x="6268555" y="46403"/>
                </a:lnTo>
                <a:lnTo>
                  <a:pt x="6271663" y="70203"/>
                </a:lnTo>
                <a:lnTo>
                  <a:pt x="6293893" y="67214"/>
                </a:lnTo>
                <a:lnTo>
                  <a:pt x="6356041" y="59559"/>
                </a:lnTo>
                <a:lnTo>
                  <a:pt x="6416755" y="52503"/>
                </a:lnTo>
                <a:lnTo>
                  <a:pt x="6461215" y="47839"/>
                </a:lnTo>
                <a:lnTo>
                  <a:pt x="6458825" y="24039"/>
                </a:lnTo>
                <a:close/>
              </a:path>
              <a:path w="7400290" h="2696210">
                <a:moveTo>
                  <a:pt x="6745425" y="2750"/>
                </a:moveTo>
                <a:lnTo>
                  <a:pt x="6694750" y="5142"/>
                </a:lnTo>
                <a:lnTo>
                  <a:pt x="6641804" y="8371"/>
                </a:lnTo>
                <a:lnTo>
                  <a:pt x="6587185" y="12318"/>
                </a:lnTo>
                <a:lnTo>
                  <a:pt x="6554199" y="15069"/>
                </a:lnTo>
                <a:lnTo>
                  <a:pt x="6556231" y="38988"/>
                </a:lnTo>
                <a:lnTo>
                  <a:pt x="6589217" y="36118"/>
                </a:lnTo>
                <a:lnTo>
                  <a:pt x="6588978" y="36118"/>
                </a:lnTo>
                <a:lnTo>
                  <a:pt x="6643478" y="32171"/>
                </a:lnTo>
                <a:lnTo>
                  <a:pt x="6645310" y="32171"/>
                </a:lnTo>
                <a:lnTo>
                  <a:pt x="6696065" y="29062"/>
                </a:lnTo>
                <a:lnTo>
                  <a:pt x="6746620" y="26670"/>
                </a:lnTo>
                <a:lnTo>
                  <a:pt x="6745425" y="2750"/>
                </a:lnTo>
                <a:close/>
              </a:path>
              <a:path w="7400290" h="2696210">
                <a:moveTo>
                  <a:pt x="6645310" y="32171"/>
                </a:moveTo>
                <a:lnTo>
                  <a:pt x="6643478" y="32171"/>
                </a:lnTo>
                <a:lnTo>
                  <a:pt x="6645310" y="32171"/>
                </a:lnTo>
                <a:close/>
              </a:path>
              <a:path w="7400290" h="2696210">
                <a:moveTo>
                  <a:pt x="7032127" y="23919"/>
                </a:moveTo>
                <a:lnTo>
                  <a:pt x="6889219" y="23919"/>
                </a:lnTo>
                <a:lnTo>
                  <a:pt x="6933185" y="24637"/>
                </a:lnTo>
                <a:lnTo>
                  <a:pt x="6932946" y="24637"/>
                </a:lnTo>
                <a:lnTo>
                  <a:pt x="6975135" y="26072"/>
                </a:lnTo>
                <a:lnTo>
                  <a:pt x="6974896" y="26072"/>
                </a:lnTo>
                <a:lnTo>
                  <a:pt x="7015173" y="28344"/>
                </a:lnTo>
                <a:lnTo>
                  <a:pt x="7014934" y="28344"/>
                </a:lnTo>
                <a:lnTo>
                  <a:pt x="7031666" y="29660"/>
                </a:lnTo>
                <a:lnTo>
                  <a:pt x="7032127" y="23919"/>
                </a:lnTo>
                <a:close/>
              </a:path>
              <a:path w="7400290" h="2696210">
                <a:moveTo>
                  <a:pt x="6889442" y="0"/>
                </a:moveTo>
                <a:lnTo>
                  <a:pt x="6841396" y="119"/>
                </a:lnTo>
                <a:lnTo>
                  <a:pt x="6841755" y="24039"/>
                </a:lnTo>
                <a:lnTo>
                  <a:pt x="6889219" y="23919"/>
                </a:lnTo>
                <a:lnTo>
                  <a:pt x="7032127" y="23919"/>
                </a:lnTo>
                <a:lnTo>
                  <a:pt x="7033579" y="5860"/>
                </a:lnTo>
                <a:lnTo>
                  <a:pt x="7016727" y="4544"/>
                </a:lnTo>
                <a:lnTo>
                  <a:pt x="6976091" y="2152"/>
                </a:lnTo>
                <a:lnTo>
                  <a:pt x="6933663" y="717"/>
                </a:lnTo>
                <a:lnTo>
                  <a:pt x="6889442" y="0"/>
                </a:lnTo>
                <a:close/>
              </a:path>
              <a:path w="7400290" h="2696210">
                <a:moveTo>
                  <a:pt x="7309596" y="83957"/>
                </a:moveTo>
                <a:lnTo>
                  <a:pt x="7284443" y="83957"/>
                </a:lnTo>
                <a:lnTo>
                  <a:pt x="7304163" y="94362"/>
                </a:lnTo>
                <a:lnTo>
                  <a:pt x="7309596" y="83957"/>
                </a:lnTo>
                <a:close/>
              </a:path>
              <a:path w="7400290" h="2696210">
                <a:moveTo>
                  <a:pt x="7314404" y="74748"/>
                </a:moveTo>
                <a:lnTo>
                  <a:pt x="7263050" y="74748"/>
                </a:lnTo>
                <a:lnTo>
                  <a:pt x="7285280" y="84436"/>
                </a:lnTo>
                <a:lnTo>
                  <a:pt x="7284443" y="83957"/>
                </a:lnTo>
                <a:lnTo>
                  <a:pt x="7309596" y="83957"/>
                </a:lnTo>
                <a:lnTo>
                  <a:pt x="7314404" y="74748"/>
                </a:lnTo>
                <a:close/>
              </a:path>
              <a:path w="7400290" h="2696210">
                <a:moveTo>
                  <a:pt x="7302273" y="66257"/>
                </a:moveTo>
                <a:lnTo>
                  <a:pt x="7239385" y="66257"/>
                </a:lnTo>
                <a:lnTo>
                  <a:pt x="7240103" y="66496"/>
                </a:lnTo>
                <a:lnTo>
                  <a:pt x="7263767" y="75107"/>
                </a:lnTo>
                <a:lnTo>
                  <a:pt x="7263050" y="74748"/>
                </a:lnTo>
                <a:lnTo>
                  <a:pt x="7314404" y="74748"/>
                </a:lnTo>
                <a:lnTo>
                  <a:pt x="7315278" y="73074"/>
                </a:lnTo>
                <a:lnTo>
                  <a:pt x="7302273" y="66257"/>
                </a:lnTo>
                <a:close/>
              </a:path>
              <a:path w="7400290" h="2696210">
                <a:moveTo>
                  <a:pt x="7239756" y="66391"/>
                </a:moveTo>
                <a:lnTo>
                  <a:pt x="7240044" y="66496"/>
                </a:lnTo>
                <a:lnTo>
                  <a:pt x="7239756" y="66391"/>
                </a:lnTo>
                <a:close/>
              </a:path>
              <a:path w="7400290" h="2696210">
                <a:moveTo>
                  <a:pt x="7213570" y="58483"/>
                </a:moveTo>
                <a:lnTo>
                  <a:pt x="7239756" y="66391"/>
                </a:lnTo>
                <a:lnTo>
                  <a:pt x="7239385" y="66257"/>
                </a:lnTo>
                <a:lnTo>
                  <a:pt x="7302273" y="66257"/>
                </a:lnTo>
                <a:lnTo>
                  <a:pt x="7295199" y="62549"/>
                </a:lnTo>
                <a:lnTo>
                  <a:pt x="7286076" y="58602"/>
                </a:lnTo>
                <a:lnTo>
                  <a:pt x="7214167" y="58602"/>
                </a:lnTo>
                <a:lnTo>
                  <a:pt x="7213570" y="58483"/>
                </a:lnTo>
                <a:close/>
              </a:path>
              <a:path w="7400290" h="2696210">
                <a:moveTo>
                  <a:pt x="7129670" y="16624"/>
                </a:moveTo>
                <a:lnTo>
                  <a:pt x="7125726" y="40304"/>
                </a:lnTo>
                <a:lnTo>
                  <a:pt x="7155963" y="45327"/>
                </a:lnTo>
                <a:lnTo>
                  <a:pt x="7155605" y="45327"/>
                </a:lnTo>
                <a:lnTo>
                  <a:pt x="7186201" y="51546"/>
                </a:lnTo>
                <a:lnTo>
                  <a:pt x="7214167" y="58602"/>
                </a:lnTo>
                <a:lnTo>
                  <a:pt x="7286076" y="58602"/>
                </a:lnTo>
                <a:lnTo>
                  <a:pt x="7272252" y="52623"/>
                </a:lnTo>
                <a:lnTo>
                  <a:pt x="7247273" y="43653"/>
                </a:lnTo>
                <a:lnTo>
                  <a:pt x="7220263" y="35520"/>
                </a:lnTo>
                <a:lnTo>
                  <a:pt x="7191220" y="28225"/>
                </a:lnTo>
                <a:lnTo>
                  <a:pt x="7160146" y="21766"/>
                </a:lnTo>
                <a:lnTo>
                  <a:pt x="7129670" y="16624"/>
                </a:lnTo>
                <a:close/>
              </a:path>
              <a:path w="7400290" h="2696210">
                <a:moveTo>
                  <a:pt x="7185603" y="51427"/>
                </a:moveTo>
                <a:lnTo>
                  <a:pt x="7186079" y="51546"/>
                </a:lnTo>
                <a:lnTo>
                  <a:pt x="7185603" y="51427"/>
                </a:lnTo>
                <a:close/>
              </a:path>
              <a:path w="7400290" h="2696210">
                <a:moveTo>
                  <a:pt x="7376829" y="286676"/>
                </a:moveTo>
                <a:lnTo>
                  <a:pt x="7350177" y="286676"/>
                </a:lnTo>
                <a:lnTo>
                  <a:pt x="7337747" y="307366"/>
                </a:lnTo>
                <a:lnTo>
                  <a:pt x="7328186" y="321240"/>
                </a:lnTo>
                <a:lnTo>
                  <a:pt x="7347906" y="334754"/>
                </a:lnTo>
                <a:lnTo>
                  <a:pt x="7357945" y="320044"/>
                </a:lnTo>
                <a:lnTo>
                  <a:pt x="7370853" y="298636"/>
                </a:lnTo>
                <a:lnTo>
                  <a:pt x="7376829" y="286676"/>
                </a:lnTo>
                <a:close/>
              </a:path>
              <a:path w="7400290" h="2696210">
                <a:moveTo>
                  <a:pt x="7338106" y="306768"/>
                </a:moveTo>
                <a:lnTo>
                  <a:pt x="7337696" y="307366"/>
                </a:lnTo>
                <a:lnTo>
                  <a:pt x="7338106" y="306768"/>
                </a:lnTo>
                <a:close/>
              </a:path>
              <a:path w="7400290" h="2696210">
                <a:moveTo>
                  <a:pt x="7385554" y="267301"/>
                </a:moveTo>
                <a:lnTo>
                  <a:pt x="7359858" y="267301"/>
                </a:lnTo>
                <a:lnTo>
                  <a:pt x="7359499" y="268138"/>
                </a:lnTo>
                <a:lnTo>
                  <a:pt x="7349699" y="287393"/>
                </a:lnTo>
                <a:lnTo>
                  <a:pt x="7350177" y="286676"/>
                </a:lnTo>
                <a:lnTo>
                  <a:pt x="7376829" y="286676"/>
                </a:lnTo>
                <a:lnTo>
                  <a:pt x="7381371" y="277586"/>
                </a:lnTo>
                <a:lnTo>
                  <a:pt x="7385554" y="267301"/>
                </a:lnTo>
                <a:close/>
              </a:path>
              <a:path w="7400290" h="2696210">
                <a:moveTo>
                  <a:pt x="7359740" y="267534"/>
                </a:moveTo>
                <a:lnTo>
                  <a:pt x="7359434" y="268138"/>
                </a:lnTo>
                <a:lnTo>
                  <a:pt x="7359740" y="267534"/>
                </a:lnTo>
                <a:close/>
              </a:path>
              <a:path w="7400290" h="2696210">
                <a:moveTo>
                  <a:pt x="7359858" y="267301"/>
                </a:moveTo>
                <a:lnTo>
                  <a:pt x="7359740" y="267534"/>
                </a:lnTo>
                <a:lnTo>
                  <a:pt x="7359499" y="268138"/>
                </a:lnTo>
                <a:lnTo>
                  <a:pt x="7359858" y="267301"/>
                </a:lnTo>
                <a:close/>
              </a:path>
              <a:path w="7400290" h="2696210">
                <a:moveTo>
                  <a:pt x="7392212" y="248644"/>
                </a:moveTo>
                <a:lnTo>
                  <a:pt x="7367268" y="248644"/>
                </a:lnTo>
                <a:lnTo>
                  <a:pt x="7366909" y="249600"/>
                </a:lnTo>
                <a:lnTo>
                  <a:pt x="7359740" y="267534"/>
                </a:lnTo>
                <a:lnTo>
                  <a:pt x="7359858" y="267301"/>
                </a:lnTo>
                <a:lnTo>
                  <a:pt x="7385554" y="267301"/>
                </a:lnTo>
                <a:lnTo>
                  <a:pt x="7389737" y="257015"/>
                </a:lnTo>
                <a:lnTo>
                  <a:pt x="7392212" y="248644"/>
                </a:lnTo>
                <a:close/>
              </a:path>
              <a:path w="7400290" h="2696210">
                <a:moveTo>
                  <a:pt x="7366980" y="249366"/>
                </a:moveTo>
                <a:lnTo>
                  <a:pt x="7366886" y="249600"/>
                </a:lnTo>
                <a:lnTo>
                  <a:pt x="7366980" y="249366"/>
                </a:lnTo>
                <a:close/>
              </a:path>
              <a:path w="7400290" h="2696210">
                <a:moveTo>
                  <a:pt x="7367268" y="248644"/>
                </a:moveTo>
                <a:lnTo>
                  <a:pt x="7366980" y="249366"/>
                </a:lnTo>
                <a:lnTo>
                  <a:pt x="7366909" y="249600"/>
                </a:lnTo>
                <a:lnTo>
                  <a:pt x="7367268" y="248644"/>
                </a:lnTo>
                <a:close/>
              </a:path>
              <a:path w="7400290" h="2696210">
                <a:moveTo>
                  <a:pt x="7396805" y="230584"/>
                </a:moveTo>
                <a:lnTo>
                  <a:pt x="7372646" y="230584"/>
                </a:lnTo>
                <a:lnTo>
                  <a:pt x="7372287" y="232019"/>
                </a:lnTo>
                <a:lnTo>
                  <a:pt x="7366980" y="249366"/>
                </a:lnTo>
                <a:lnTo>
                  <a:pt x="7367268" y="248644"/>
                </a:lnTo>
                <a:lnTo>
                  <a:pt x="7392212" y="248644"/>
                </a:lnTo>
                <a:lnTo>
                  <a:pt x="7395713" y="236803"/>
                </a:lnTo>
                <a:lnTo>
                  <a:pt x="7396805" y="230584"/>
                </a:lnTo>
                <a:close/>
              </a:path>
              <a:path w="7400290" h="2696210">
                <a:moveTo>
                  <a:pt x="7372392" y="231426"/>
                </a:moveTo>
                <a:lnTo>
                  <a:pt x="7372213" y="232019"/>
                </a:lnTo>
                <a:lnTo>
                  <a:pt x="7372392" y="231426"/>
                </a:lnTo>
                <a:close/>
              </a:path>
              <a:path w="7400290" h="2696210">
                <a:moveTo>
                  <a:pt x="7372646" y="230584"/>
                </a:moveTo>
                <a:lnTo>
                  <a:pt x="7372392" y="231426"/>
                </a:lnTo>
                <a:lnTo>
                  <a:pt x="7372287" y="232019"/>
                </a:lnTo>
                <a:lnTo>
                  <a:pt x="7372646" y="230584"/>
                </a:lnTo>
                <a:close/>
              </a:path>
              <a:path w="7400290" h="2696210">
                <a:moveTo>
                  <a:pt x="7375444" y="214121"/>
                </a:moveTo>
                <a:lnTo>
                  <a:pt x="7372392" y="231426"/>
                </a:lnTo>
                <a:lnTo>
                  <a:pt x="7372646" y="230584"/>
                </a:lnTo>
                <a:lnTo>
                  <a:pt x="7396805" y="230584"/>
                </a:lnTo>
                <a:lnTo>
                  <a:pt x="7399179" y="217070"/>
                </a:lnTo>
                <a:lnTo>
                  <a:pt x="7399274" y="215156"/>
                </a:lnTo>
                <a:lnTo>
                  <a:pt x="7375395" y="215156"/>
                </a:lnTo>
                <a:lnTo>
                  <a:pt x="7375444" y="214121"/>
                </a:lnTo>
                <a:close/>
              </a:path>
              <a:path w="7400290" h="2696210">
                <a:moveTo>
                  <a:pt x="7399345" y="213721"/>
                </a:moveTo>
                <a:lnTo>
                  <a:pt x="7375514" y="213721"/>
                </a:lnTo>
                <a:lnTo>
                  <a:pt x="7375395" y="215156"/>
                </a:lnTo>
                <a:lnTo>
                  <a:pt x="7399274" y="215156"/>
                </a:lnTo>
                <a:lnTo>
                  <a:pt x="7399345" y="213721"/>
                </a:lnTo>
                <a:close/>
              </a:path>
              <a:path w="7400290" h="2696210">
                <a:moveTo>
                  <a:pt x="7400103" y="197456"/>
                </a:moveTo>
                <a:lnTo>
                  <a:pt x="7376231" y="197456"/>
                </a:lnTo>
                <a:lnTo>
                  <a:pt x="7376231" y="199130"/>
                </a:lnTo>
                <a:lnTo>
                  <a:pt x="7375444" y="214121"/>
                </a:lnTo>
                <a:lnTo>
                  <a:pt x="7375514" y="213721"/>
                </a:lnTo>
                <a:lnTo>
                  <a:pt x="7399345" y="213721"/>
                </a:lnTo>
                <a:lnTo>
                  <a:pt x="7400069" y="199130"/>
                </a:lnTo>
                <a:lnTo>
                  <a:pt x="7400103" y="197456"/>
                </a:lnTo>
                <a:close/>
              </a:path>
              <a:path w="7400290" h="2696210">
                <a:moveTo>
                  <a:pt x="7376181" y="198529"/>
                </a:moveTo>
                <a:lnTo>
                  <a:pt x="7376152" y="199130"/>
                </a:lnTo>
                <a:lnTo>
                  <a:pt x="7376181" y="198529"/>
                </a:lnTo>
                <a:close/>
              </a:path>
              <a:path w="7400290" h="2696210">
                <a:moveTo>
                  <a:pt x="7398739" y="182147"/>
                </a:moveTo>
                <a:lnTo>
                  <a:pt x="7374797" y="182147"/>
                </a:lnTo>
                <a:lnTo>
                  <a:pt x="7375036" y="183822"/>
                </a:lnTo>
                <a:lnTo>
                  <a:pt x="7376181" y="198529"/>
                </a:lnTo>
                <a:lnTo>
                  <a:pt x="7376231" y="197456"/>
                </a:lnTo>
                <a:lnTo>
                  <a:pt x="7400103" y="197456"/>
                </a:lnTo>
                <a:lnTo>
                  <a:pt x="7398739" y="182147"/>
                </a:lnTo>
                <a:close/>
              </a:path>
              <a:path w="7400290" h="2696210">
                <a:moveTo>
                  <a:pt x="7374886" y="183197"/>
                </a:moveTo>
                <a:lnTo>
                  <a:pt x="7374939" y="183822"/>
                </a:lnTo>
                <a:lnTo>
                  <a:pt x="7374886" y="183197"/>
                </a:lnTo>
                <a:close/>
              </a:path>
              <a:path w="7400290" h="2696210">
                <a:moveTo>
                  <a:pt x="7374797" y="182147"/>
                </a:moveTo>
                <a:lnTo>
                  <a:pt x="7374886" y="183197"/>
                </a:lnTo>
                <a:lnTo>
                  <a:pt x="7375036" y="183822"/>
                </a:lnTo>
                <a:lnTo>
                  <a:pt x="7374797" y="182147"/>
                </a:lnTo>
                <a:close/>
              </a:path>
              <a:path w="7400290" h="2696210">
                <a:moveTo>
                  <a:pt x="7371218" y="167959"/>
                </a:moveTo>
                <a:lnTo>
                  <a:pt x="7374886" y="183197"/>
                </a:lnTo>
                <a:lnTo>
                  <a:pt x="7374797" y="182147"/>
                </a:lnTo>
                <a:lnTo>
                  <a:pt x="7398739" y="182147"/>
                </a:lnTo>
                <a:lnTo>
                  <a:pt x="7398461" y="179038"/>
                </a:lnTo>
                <a:lnTo>
                  <a:pt x="7396096" y="169111"/>
                </a:lnTo>
                <a:lnTo>
                  <a:pt x="7371690" y="169111"/>
                </a:lnTo>
                <a:lnTo>
                  <a:pt x="7371218" y="167959"/>
                </a:lnTo>
                <a:close/>
              </a:path>
              <a:path w="7400290" h="2696210">
                <a:moveTo>
                  <a:pt x="7371092" y="167437"/>
                </a:moveTo>
                <a:lnTo>
                  <a:pt x="7371218" y="167959"/>
                </a:lnTo>
                <a:lnTo>
                  <a:pt x="7371690" y="169111"/>
                </a:lnTo>
                <a:lnTo>
                  <a:pt x="7371092" y="167437"/>
                </a:lnTo>
                <a:close/>
              </a:path>
              <a:path w="7400290" h="2696210">
                <a:moveTo>
                  <a:pt x="7395698" y="167437"/>
                </a:moveTo>
                <a:lnTo>
                  <a:pt x="7371092" y="167437"/>
                </a:lnTo>
                <a:lnTo>
                  <a:pt x="7371690" y="169111"/>
                </a:lnTo>
                <a:lnTo>
                  <a:pt x="7396096" y="169111"/>
                </a:lnTo>
                <a:lnTo>
                  <a:pt x="7395698" y="167437"/>
                </a:lnTo>
                <a:close/>
              </a:path>
              <a:path w="7400290" h="2696210">
                <a:moveTo>
                  <a:pt x="7387825" y="145431"/>
                </a:moveTo>
                <a:lnTo>
                  <a:pt x="7365714" y="154520"/>
                </a:lnTo>
                <a:lnTo>
                  <a:pt x="7371218" y="167959"/>
                </a:lnTo>
                <a:lnTo>
                  <a:pt x="7371092" y="167437"/>
                </a:lnTo>
                <a:lnTo>
                  <a:pt x="7395698" y="167437"/>
                </a:lnTo>
                <a:lnTo>
                  <a:pt x="7394159" y="160978"/>
                </a:lnTo>
                <a:lnTo>
                  <a:pt x="7387825" y="145431"/>
                </a:lnTo>
                <a:close/>
              </a:path>
              <a:path w="7400290" h="2696210">
                <a:moveTo>
                  <a:pt x="7244764" y="416798"/>
                </a:moveTo>
                <a:lnTo>
                  <a:pt x="7219426" y="440718"/>
                </a:lnTo>
                <a:lnTo>
                  <a:pt x="7192296" y="464996"/>
                </a:lnTo>
                <a:lnTo>
                  <a:pt x="7163015" y="489633"/>
                </a:lnTo>
                <a:lnTo>
                  <a:pt x="7131701" y="514869"/>
                </a:lnTo>
                <a:lnTo>
                  <a:pt x="7126562" y="518815"/>
                </a:lnTo>
                <a:lnTo>
                  <a:pt x="7141143" y="537712"/>
                </a:lnTo>
                <a:lnTo>
                  <a:pt x="7146641" y="533526"/>
                </a:lnTo>
                <a:lnTo>
                  <a:pt x="7178313" y="507932"/>
                </a:lnTo>
                <a:lnTo>
                  <a:pt x="7208072" y="482936"/>
                </a:lnTo>
                <a:lnTo>
                  <a:pt x="7235680" y="458179"/>
                </a:lnTo>
                <a:lnTo>
                  <a:pt x="7261376" y="434140"/>
                </a:lnTo>
                <a:lnTo>
                  <a:pt x="7278177" y="417157"/>
                </a:lnTo>
                <a:lnTo>
                  <a:pt x="7244525" y="417157"/>
                </a:lnTo>
                <a:lnTo>
                  <a:pt x="7244764" y="416798"/>
                </a:lnTo>
                <a:close/>
              </a:path>
              <a:path w="7400290" h="2696210">
                <a:moveTo>
                  <a:pt x="7131940" y="514629"/>
                </a:moveTo>
                <a:lnTo>
                  <a:pt x="7131633" y="514869"/>
                </a:lnTo>
                <a:lnTo>
                  <a:pt x="7131940" y="514629"/>
                </a:lnTo>
                <a:close/>
              </a:path>
              <a:path w="7400290" h="2696210">
                <a:moveTo>
                  <a:pt x="7163254" y="489394"/>
                </a:moveTo>
                <a:lnTo>
                  <a:pt x="7162957" y="489633"/>
                </a:lnTo>
                <a:lnTo>
                  <a:pt x="7163254" y="489394"/>
                </a:lnTo>
                <a:close/>
              </a:path>
              <a:path w="7400290" h="2696210">
                <a:moveTo>
                  <a:pt x="7192535" y="464757"/>
                </a:moveTo>
                <a:lnTo>
                  <a:pt x="7192251" y="464996"/>
                </a:lnTo>
                <a:lnTo>
                  <a:pt x="7192535" y="464757"/>
                </a:lnTo>
                <a:close/>
              </a:path>
              <a:path w="7400290" h="2696210">
                <a:moveTo>
                  <a:pt x="7219665" y="440479"/>
                </a:moveTo>
                <a:lnTo>
                  <a:pt x="7219398" y="440718"/>
                </a:lnTo>
                <a:lnTo>
                  <a:pt x="7219665" y="440479"/>
                </a:lnTo>
                <a:close/>
              </a:path>
              <a:path w="7400290" h="2696210">
                <a:moveTo>
                  <a:pt x="7268069" y="393357"/>
                </a:moveTo>
                <a:lnTo>
                  <a:pt x="7244525" y="417157"/>
                </a:lnTo>
                <a:lnTo>
                  <a:pt x="7278177" y="417157"/>
                </a:lnTo>
                <a:lnTo>
                  <a:pt x="7284921" y="410340"/>
                </a:lnTo>
                <a:lnTo>
                  <a:pt x="7285638" y="409503"/>
                </a:lnTo>
                <a:lnTo>
                  <a:pt x="7268069" y="393357"/>
                </a:lnTo>
                <a:close/>
              </a:path>
              <a:path w="7400290" h="2696210">
                <a:moveTo>
                  <a:pt x="7029314" y="619876"/>
                </a:moveTo>
                <a:lnTo>
                  <a:pt x="6987206" y="619876"/>
                </a:lnTo>
                <a:lnTo>
                  <a:pt x="6945973" y="647144"/>
                </a:lnTo>
                <a:lnTo>
                  <a:pt x="6903186" y="674891"/>
                </a:lnTo>
                <a:lnTo>
                  <a:pt x="6892071" y="681947"/>
                </a:lnTo>
                <a:lnTo>
                  <a:pt x="6904860" y="702159"/>
                </a:lnTo>
                <a:lnTo>
                  <a:pt x="6916094" y="695103"/>
                </a:lnTo>
                <a:lnTo>
                  <a:pt x="6959239" y="667117"/>
                </a:lnTo>
                <a:lnTo>
                  <a:pt x="7000473" y="639729"/>
                </a:lnTo>
                <a:lnTo>
                  <a:pt x="7029314" y="619876"/>
                </a:lnTo>
                <a:close/>
              </a:path>
              <a:path w="7400290" h="2696210">
                <a:moveTo>
                  <a:pt x="7062559" y="592966"/>
                </a:moveTo>
                <a:lnTo>
                  <a:pt x="7026288" y="592966"/>
                </a:lnTo>
                <a:lnTo>
                  <a:pt x="6986967" y="619995"/>
                </a:lnTo>
                <a:lnTo>
                  <a:pt x="6987206" y="619876"/>
                </a:lnTo>
                <a:lnTo>
                  <a:pt x="7029314" y="619876"/>
                </a:lnTo>
                <a:lnTo>
                  <a:pt x="7039913" y="612580"/>
                </a:lnTo>
                <a:lnTo>
                  <a:pt x="7064175" y="595238"/>
                </a:lnTo>
                <a:lnTo>
                  <a:pt x="7062559" y="592966"/>
                </a:lnTo>
                <a:close/>
              </a:path>
              <a:path w="7400290" h="2696210">
                <a:moveTo>
                  <a:pt x="7050311" y="575744"/>
                </a:moveTo>
                <a:lnTo>
                  <a:pt x="7026049" y="593086"/>
                </a:lnTo>
                <a:lnTo>
                  <a:pt x="7026288" y="592966"/>
                </a:lnTo>
                <a:lnTo>
                  <a:pt x="7062559" y="592966"/>
                </a:lnTo>
                <a:lnTo>
                  <a:pt x="7050311" y="575744"/>
                </a:lnTo>
                <a:close/>
              </a:path>
              <a:path w="7400290" h="2696210">
                <a:moveTo>
                  <a:pt x="6811039" y="732058"/>
                </a:moveTo>
                <a:lnTo>
                  <a:pt x="6763950" y="760044"/>
                </a:lnTo>
                <a:lnTo>
                  <a:pt x="6713992" y="789226"/>
                </a:lnTo>
                <a:lnTo>
                  <a:pt x="6662361" y="818528"/>
                </a:lnTo>
                <a:lnTo>
                  <a:pt x="6645868" y="827737"/>
                </a:lnTo>
                <a:lnTo>
                  <a:pt x="6657461" y="848547"/>
                </a:lnTo>
                <a:lnTo>
                  <a:pt x="6674074" y="839338"/>
                </a:lnTo>
                <a:lnTo>
                  <a:pt x="6725944" y="809917"/>
                </a:lnTo>
                <a:lnTo>
                  <a:pt x="6776141" y="780615"/>
                </a:lnTo>
                <a:lnTo>
                  <a:pt x="6823230" y="752629"/>
                </a:lnTo>
                <a:lnTo>
                  <a:pt x="6811039" y="732058"/>
                </a:lnTo>
                <a:close/>
              </a:path>
              <a:path w="7400290" h="2696210">
                <a:moveTo>
                  <a:pt x="6714112" y="789107"/>
                </a:moveTo>
                <a:lnTo>
                  <a:pt x="6713901" y="789226"/>
                </a:lnTo>
                <a:lnTo>
                  <a:pt x="6714112" y="789107"/>
                </a:lnTo>
                <a:close/>
              </a:path>
              <a:path w="7400290" h="2696210">
                <a:moveTo>
                  <a:pt x="6562087" y="873662"/>
                </a:moveTo>
                <a:lnTo>
                  <a:pt x="6553960" y="878087"/>
                </a:lnTo>
                <a:lnTo>
                  <a:pt x="6497429" y="908226"/>
                </a:lnTo>
                <a:lnTo>
                  <a:pt x="6439105" y="938724"/>
                </a:lnTo>
                <a:lnTo>
                  <a:pt x="6392972" y="962284"/>
                </a:lnTo>
                <a:lnTo>
                  <a:pt x="6403848" y="983692"/>
                </a:lnTo>
                <a:lnTo>
                  <a:pt x="6508544" y="929395"/>
                </a:lnTo>
                <a:lnTo>
                  <a:pt x="6573561" y="894712"/>
                </a:lnTo>
                <a:lnTo>
                  <a:pt x="6562087" y="873662"/>
                </a:lnTo>
                <a:close/>
              </a:path>
              <a:path w="7400290" h="2696210">
                <a:moveTo>
                  <a:pt x="6439224" y="938604"/>
                </a:moveTo>
                <a:lnTo>
                  <a:pt x="6438991" y="938724"/>
                </a:lnTo>
                <a:lnTo>
                  <a:pt x="6439224" y="938604"/>
                </a:lnTo>
                <a:close/>
              </a:path>
              <a:path w="7400290" h="2696210">
                <a:moveTo>
                  <a:pt x="6554080" y="877968"/>
                </a:moveTo>
                <a:lnTo>
                  <a:pt x="6553856" y="878087"/>
                </a:lnTo>
                <a:lnTo>
                  <a:pt x="6554080" y="877968"/>
                </a:lnTo>
                <a:close/>
              </a:path>
              <a:path w="7400290" h="2696210">
                <a:moveTo>
                  <a:pt x="6307757" y="1005340"/>
                </a:moveTo>
                <a:lnTo>
                  <a:pt x="6255170" y="1031292"/>
                </a:lnTo>
                <a:lnTo>
                  <a:pt x="6190750" y="1062507"/>
                </a:lnTo>
                <a:lnTo>
                  <a:pt x="6135892" y="1088819"/>
                </a:lnTo>
                <a:lnTo>
                  <a:pt x="6146171" y="1110347"/>
                </a:lnTo>
                <a:lnTo>
                  <a:pt x="6265687" y="1052700"/>
                </a:lnTo>
                <a:lnTo>
                  <a:pt x="6318274" y="1026748"/>
                </a:lnTo>
                <a:lnTo>
                  <a:pt x="6307757" y="1005340"/>
                </a:lnTo>
                <a:close/>
              </a:path>
              <a:path w="7400290" h="2696210">
                <a:moveTo>
                  <a:pt x="6255289" y="1031173"/>
                </a:moveTo>
                <a:lnTo>
                  <a:pt x="6255043" y="1031292"/>
                </a:lnTo>
                <a:lnTo>
                  <a:pt x="6255289" y="1031173"/>
                </a:lnTo>
                <a:close/>
              </a:path>
              <a:path w="7400290" h="2696210">
                <a:moveTo>
                  <a:pt x="5919090" y="1189042"/>
                </a:moveTo>
                <a:lnTo>
                  <a:pt x="5875467" y="1208417"/>
                </a:lnTo>
                <a:lnTo>
                  <a:pt x="5885267" y="1230303"/>
                </a:lnTo>
                <a:lnTo>
                  <a:pt x="5928890" y="1210928"/>
                </a:lnTo>
                <a:lnTo>
                  <a:pt x="5976397" y="1189162"/>
                </a:lnTo>
                <a:lnTo>
                  <a:pt x="5918970" y="1189162"/>
                </a:lnTo>
                <a:close/>
              </a:path>
              <a:path w="7400290" h="2696210">
                <a:moveTo>
                  <a:pt x="6049482" y="1129363"/>
                </a:moveTo>
                <a:lnTo>
                  <a:pt x="5918970" y="1189162"/>
                </a:lnTo>
                <a:lnTo>
                  <a:pt x="5976397" y="1189162"/>
                </a:lnTo>
                <a:lnTo>
                  <a:pt x="6059402" y="1151130"/>
                </a:lnTo>
                <a:lnTo>
                  <a:pt x="6049482" y="1129363"/>
                </a:lnTo>
                <a:close/>
              </a:path>
              <a:path w="7400290" h="2696210">
                <a:moveTo>
                  <a:pt x="5774953" y="1253147"/>
                </a:moveTo>
                <a:lnTo>
                  <a:pt x="5625439" y="1317610"/>
                </a:lnTo>
                <a:lnTo>
                  <a:pt x="5612770" y="1322992"/>
                </a:lnTo>
                <a:lnTo>
                  <a:pt x="5621973" y="1344998"/>
                </a:lnTo>
                <a:lnTo>
                  <a:pt x="5634880" y="1339616"/>
                </a:lnTo>
                <a:lnTo>
                  <a:pt x="5784395" y="1275153"/>
                </a:lnTo>
                <a:lnTo>
                  <a:pt x="5797781" y="1269173"/>
                </a:lnTo>
                <a:lnTo>
                  <a:pt x="5790745" y="1253266"/>
                </a:lnTo>
                <a:lnTo>
                  <a:pt x="5774834" y="1253266"/>
                </a:lnTo>
                <a:close/>
              </a:path>
              <a:path w="7400290" h="2696210">
                <a:moveTo>
                  <a:pt x="5788100" y="1247286"/>
                </a:moveTo>
                <a:lnTo>
                  <a:pt x="5774834" y="1253266"/>
                </a:lnTo>
                <a:lnTo>
                  <a:pt x="5790745" y="1253266"/>
                </a:lnTo>
                <a:lnTo>
                  <a:pt x="5788100" y="1247286"/>
                </a:lnTo>
                <a:close/>
              </a:path>
              <a:path w="7400290" h="2696210">
                <a:moveTo>
                  <a:pt x="5471382" y="1382193"/>
                </a:moveTo>
                <a:lnTo>
                  <a:pt x="5347803" y="1432543"/>
                </a:lnTo>
                <a:lnTo>
                  <a:pt x="5356766" y="1454669"/>
                </a:lnTo>
                <a:lnTo>
                  <a:pt x="5480466" y="1404318"/>
                </a:lnTo>
                <a:lnTo>
                  <a:pt x="5532915" y="1382312"/>
                </a:lnTo>
                <a:lnTo>
                  <a:pt x="5471263" y="1382312"/>
                </a:lnTo>
                <a:close/>
              </a:path>
              <a:path w="7400290" h="2696210">
                <a:moveTo>
                  <a:pt x="5524567" y="1359947"/>
                </a:moveTo>
                <a:lnTo>
                  <a:pt x="5471263" y="1382312"/>
                </a:lnTo>
                <a:lnTo>
                  <a:pt x="5532915" y="1382312"/>
                </a:lnTo>
                <a:lnTo>
                  <a:pt x="5533770" y="1381954"/>
                </a:lnTo>
                <a:lnTo>
                  <a:pt x="5524567" y="1359947"/>
                </a:lnTo>
                <a:close/>
              </a:path>
              <a:path w="7400290" h="2696210">
                <a:moveTo>
                  <a:pt x="5148689" y="1511717"/>
                </a:moveTo>
                <a:lnTo>
                  <a:pt x="5081162" y="1537790"/>
                </a:lnTo>
                <a:lnTo>
                  <a:pt x="5089767" y="1560154"/>
                </a:lnTo>
                <a:lnTo>
                  <a:pt x="5213537" y="1511837"/>
                </a:lnTo>
                <a:lnTo>
                  <a:pt x="5148569" y="1511837"/>
                </a:lnTo>
                <a:close/>
              </a:path>
              <a:path w="7400290" h="2696210">
                <a:moveTo>
                  <a:pt x="5259121" y="1468064"/>
                </a:moveTo>
                <a:lnTo>
                  <a:pt x="5148569" y="1511837"/>
                </a:lnTo>
                <a:lnTo>
                  <a:pt x="5213537" y="1511837"/>
                </a:lnTo>
                <a:lnTo>
                  <a:pt x="5267966" y="1490309"/>
                </a:lnTo>
                <a:lnTo>
                  <a:pt x="5259121" y="1468064"/>
                </a:lnTo>
                <a:close/>
              </a:path>
              <a:path w="7400290" h="2696210">
                <a:moveTo>
                  <a:pt x="4992003" y="1572234"/>
                </a:moveTo>
                <a:lnTo>
                  <a:pt x="4812968" y="1639448"/>
                </a:lnTo>
                <a:lnTo>
                  <a:pt x="4821453" y="1661813"/>
                </a:lnTo>
                <a:lnTo>
                  <a:pt x="4989254" y="1598904"/>
                </a:lnTo>
                <a:lnTo>
                  <a:pt x="5000488" y="1594479"/>
                </a:lnTo>
                <a:lnTo>
                  <a:pt x="4992003" y="1572234"/>
                </a:lnTo>
                <a:close/>
              </a:path>
              <a:path w="7400290" h="2696210">
                <a:moveTo>
                  <a:pt x="4633096" y="1704988"/>
                </a:moveTo>
                <a:lnTo>
                  <a:pt x="4543458" y="1736801"/>
                </a:lnTo>
                <a:lnTo>
                  <a:pt x="4551466" y="1759405"/>
                </a:lnTo>
                <a:lnTo>
                  <a:pt x="4641103" y="1727592"/>
                </a:lnTo>
                <a:lnTo>
                  <a:pt x="4702649" y="1705107"/>
                </a:lnTo>
                <a:lnTo>
                  <a:pt x="4632976" y="1705107"/>
                </a:lnTo>
                <a:close/>
              </a:path>
              <a:path w="7400290" h="2696210">
                <a:moveTo>
                  <a:pt x="4723330" y="1672098"/>
                </a:moveTo>
                <a:lnTo>
                  <a:pt x="4632976" y="1705107"/>
                </a:lnTo>
                <a:lnTo>
                  <a:pt x="4702649" y="1705107"/>
                </a:lnTo>
                <a:lnTo>
                  <a:pt x="4731457" y="1694582"/>
                </a:lnTo>
                <a:lnTo>
                  <a:pt x="4723330" y="1672098"/>
                </a:lnTo>
                <a:close/>
              </a:path>
              <a:path w="7400290" h="2696210">
                <a:moveTo>
                  <a:pt x="4453463" y="1768853"/>
                </a:moveTo>
                <a:lnTo>
                  <a:pt x="4272635" y="1831163"/>
                </a:lnTo>
                <a:lnTo>
                  <a:pt x="4280403" y="1853767"/>
                </a:lnTo>
                <a:lnTo>
                  <a:pt x="4461231" y="1791457"/>
                </a:lnTo>
                <a:lnTo>
                  <a:pt x="4453463" y="1768853"/>
                </a:lnTo>
                <a:close/>
              </a:path>
              <a:path w="7400290" h="2696210">
                <a:moveTo>
                  <a:pt x="4182161" y="1861541"/>
                </a:moveTo>
                <a:lnTo>
                  <a:pt x="4084277" y="1894311"/>
                </a:lnTo>
                <a:lnTo>
                  <a:pt x="4000616" y="1921579"/>
                </a:lnTo>
                <a:lnTo>
                  <a:pt x="4008026" y="1944303"/>
                </a:lnTo>
                <a:lnTo>
                  <a:pt x="4189691" y="1884265"/>
                </a:lnTo>
                <a:lnTo>
                  <a:pt x="4182161" y="1861541"/>
                </a:lnTo>
                <a:close/>
              </a:path>
              <a:path w="7400290" h="2696210">
                <a:moveTo>
                  <a:pt x="3909784" y="1951240"/>
                </a:moveTo>
                <a:lnTo>
                  <a:pt x="3895203" y="1956024"/>
                </a:lnTo>
                <a:lnTo>
                  <a:pt x="3727521" y="2009125"/>
                </a:lnTo>
                <a:lnTo>
                  <a:pt x="3734812" y="2031849"/>
                </a:lnTo>
                <a:lnTo>
                  <a:pt x="3917194" y="1973963"/>
                </a:lnTo>
                <a:lnTo>
                  <a:pt x="3909784" y="1951240"/>
                </a:lnTo>
                <a:close/>
              </a:path>
              <a:path w="7400290" h="2696210">
                <a:moveTo>
                  <a:pt x="3636331" y="2037350"/>
                </a:moveTo>
                <a:lnTo>
                  <a:pt x="3517770" y="2073708"/>
                </a:lnTo>
                <a:lnTo>
                  <a:pt x="3453471" y="2092844"/>
                </a:lnTo>
                <a:lnTo>
                  <a:pt x="3460283" y="2115806"/>
                </a:lnTo>
                <a:lnTo>
                  <a:pt x="3643382" y="2060193"/>
                </a:lnTo>
                <a:lnTo>
                  <a:pt x="3636331" y="2037350"/>
                </a:lnTo>
                <a:close/>
              </a:path>
              <a:path w="7400290" h="2696210">
                <a:moveTo>
                  <a:pt x="3361802" y="2120232"/>
                </a:moveTo>
                <a:lnTo>
                  <a:pt x="3332401" y="2128962"/>
                </a:lnTo>
                <a:lnTo>
                  <a:pt x="3178225" y="2173453"/>
                </a:lnTo>
                <a:lnTo>
                  <a:pt x="3184798" y="2196415"/>
                </a:lnTo>
                <a:lnTo>
                  <a:pt x="3339094" y="2151925"/>
                </a:lnTo>
                <a:lnTo>
                  <a:pt x="3368614" y="2143075"/>
                </a:lnTo>
                <a:lnTo>
                  <a:pt x="3361802" y="2120232"/>
                </a:lnTo>
                <a:close/>
              </a:path>
              <a:path w="7400290" h="2696210">
                <a:moveTo>
                  <a:pt x="3086317" y="2199286"/>
                </a:moveTo>
                <a:lnTo>
                  <a:pt x="2968952" y="2232056"/>
                </a:lnTo>
                <a:lnTo>
                  <a:pt x="2902023" y="2250115"/>
                </a:lnTo>
                <a:lnTo>
                  <a:pt x="2908238" y="2273197"/>
                </a:lnTo>
                <a:lnTo>
                  <a:pt x="2975406" y="2255138"/>
                </a:lnTo>
                <a:lnTo>
                  <a:pt x="3092771" y="2222368"/>
                </a:lnTo>
                <a:lnTo>
                  <a:pt x="3086317" y="2199286"/>
                </a:lnTo>
                <a:close/>
              </a:path>
              <a:path w="7400290" h="2696210">
                <a:moveTo>
                  <a:pt x="2809756" y="2274991"/>
                </a:moveTo>
                <a:lnTo>
                  <a:pt x="2791710" y="2279775"/>
                </a:lnTo>
                <a:lnTo>
                  <a:pt x="2624745" y="2323189"/>
                </a:lnTo>
                <a:lnTo>
                  <a:pt x="2630721" y="2346272"/>
                </a:lnTo>
                <a:lnTo>
                  <a:pt x="2797924" y="2302977"/>
                </a:lnTo>
                <a:lnTo>
                  <a:pt x="2815971" y="2298074"/>
                </a:lnTo>
                <a:lnTo>
                  <a:pt x="2809756" y="2274991"/>
                </a:lnTo>
                <a:close/>
              </a:path>
              <a:path w="7400290" h="2696210">
                <a:moveTo>
                  <a:pt x="2532120" y="2346391"/>
                </a:moveTo>
                <a:lnTo>
                  <a:pt x="2446786" y="2367680"/>
                </a:lnTo>
                <a:lnTo>
                  <a:pt x="2346512" y="2391719"/>
                </a:lnTo>
                <a:lnTo>
                  <a:pt x="2352009" y="2414969"/>
                </a:lnTo>
                <a:lnTo>
                  <a:pt x="2537857" y="2369593"/>
                </a:lnTo>
                <a:lnTo>
                  <a:pt x="2532120" y="2346391"/>
                </a:lnTo>
                <a:close/>
              </a:path>
              <a:path w="7400290" h="2696210">
                <a:moveTo>
                  <a:pt x="2224224" y="2444916"/>
                </a:moveTo>
                <a:lnTo>
                  <a:pt x="2116921" y="2444916"/>
                </a:lnTo>
                <a:lnTo>
                  <a:pt x="2067083" y="2455763"/>
                </a:lnTo>
                <a:lnTo>
                  <a:pt x="2072222" y="2479133"/>
                </a:lnTo>
                <a:lnTo>
                  <a:pt x="2122060" y="2468273"/>
                </a:lnTo>
                <a:lnTo>
                  <a:pt x="2224224" y="2444916"/>
                </a:lnTo>
                <a:close/>
              </a:path>
              <a:path w="7400290" h="2696210">
                <a:moveTo>
                  <a:pt x="2253528" y="2413665"/>
                </a:moveTo>
                <a:lnTo>
                  <a:pt x="2116802" y="2444940"/>
                </a:lnTo>
                <a:lnTo>
                  <a:pt x="2224224" y="2444916"/>
                </a:lnTo>
                <a:lnTo>
                  <a:pt x="2258906" y="2436987"/>
                </a:lnTo>
                <a:lnTo>
                  <a:pt x="2253528" y="2413665"/>
                </a:lnTo>
                <a:close/>
              </a:path>
              <a:path w="7400290" h="2696210">
                <a:moveTo>
                  <a:pt x="1922157" y="2511329"/>
                </a:moveTo>
                <a:lnTo>
                  <a:pt x="1803550" y="2511329"/>
                </a:lnTo>
                <a:lnTo>
                  <a:pt x="1786698" y="2514618"/>
                </a:lnTo>
                <a:lnTo>
                  <a:pt x="1791239" y="2538095"/>
                </a:lnTo>
                <a:lnTo>
                  <a:pt x="1808211" y="2534794"/>
                </a:lnTo>
                <a:lnTo>
                  <a:pt x="1922157" y="2511329"/>
                </a:lnTo>
                <a:close/>
              </a:path>
              <a:path w="7400290" h="2696210">
                <a:moveTo>
                  <a:pt x="1973741" y="2476107"/>
                </a:moveTo>
                <a:lnTo>
                  <a:pt x="1957965" y="2479540"/>
                </a:lnTo>
                <a:lnTo>
                  <a:pt x="1803485" y="2511341"/>
                </a:lnTo>
                <a:lnTo>
                  <a:pt x="1922157" y="2511329"/>
                </a:lnTo>
                <a:lnTo>
                  <a:pt x="1962984" y="2502921"/>
                </a:lnTo>
                <a:lnTo>
                  <a:pt x="1978760" y="2499477"/>
                </a:lnTo>
                <a:lnTo>
                  <a:pt x="1973741" y="2476107"/>
                </a:lnTo>
                <a:close/>
              </a:path>
              <a:path w="7400290" h="2696210">
                <a:moveTo>
                  <a:pt x="1694227" y="2540451"/>
                </a:moveTo>
                <a:lnTo>
                  <a:pt x="1653796" y="2540451"/>
                </a:lnTo>
                <a:lnTo>
                  <a:pt x="1508823" y="2566726"/>
                </a:lnTo>
                <a:lnTo>
                  <a:pt x="1504998" y="2567360"/>
                </a:lnTo>
                <a:lnTo>
                  <a:pt x="1508942" y="2590957"/>
                </a:lnTo>
                <a:lnTo>
                  <a:pt x="1513006" y="2590275"/>
                </a:lnTo>
                <a:lnTo>
                  <a:pt x="1658098" y="2563976"/>
                </a:lnTo>
                <a:lnTo>
                  <a:pt x="1697300" y="2556333"/>
                </a:lnTo>
                <a:lnTo>
                  <a:pt x="1694227" y="2540451"/>
                </a:lnTo>
                <a:close/>
              </a:path>
              <a:path w="7400290" h="2696210">
                <a:moveTo>
                  <a:pt x="1692758" y="2532856"/>
                </a:moveTo>
                <a:lnTo>
                  <a:pt x="1653557" y="2540475"/>
                </a:lnTo>
                <a:lnTo>
                  <a:pt x="1653796" y="2540451"/>
                </a:lnTo>
                <a:lnTo>
                  <a:pt x="1694227" y="2540451"/>
                </a:lnTo>
                <a:lnTo>
                  <a:pt x="1692758" y="2532856"/>
                </a:lnTo>
                <a:close/>
              </a:path>
              <a:path w="7400290" h="2696210">
                <a:moveTo>
                  <a:pt x="1391408" y="2610703"/>
                </a:moveTo>
                <a:lnTo>
                  <a:pt x="1234807" y="2610715"/>
                </a:lnTo>
                <a:lnTo>
                  <a:pt x="1222103" y="2612520"/>
                </a:lnTo>
                <a:lnTo>
                  <a:pt x="1225450" y="2636201"/>
                </a:lnTo>
                <a:lnTo>
                  <a:pt x="1238357" y="2634371"/>
                </a:lnTo>
                <a:lnTo>
                  <a:pt x="1372933" y="2613812"/>
                </a:lnTo>
                <a:lnTo>
                  <a:pt x="1391408" y="2610703"/>
                </a:lnTo>
                <a:close/>
              </a:path>
              <a:path w="7400290" h="2696210">
                <a:moveTo>
                  <a:pt x="1411866" y="2590180"/>
                </a:moveTo>
                <a:lnTo>
                  <a:pt x="1369228" y="2590180"/>
                </a:lnTo>
                <a:lnTo>
                  <a:pt x="1234772" y="2610715"/>
                </a:lnTo>
                <a:lnTo>
                  <a:pt x="1391408" y="2610703"/>
                </a:lnTo>
                <a:lnTo>
                  <a:pt x="1414644" y="2606792"/>
                </a:lnTo>
                <a:lnTo>
                  <a:pt x="1411866" y="2590180"/>
                </a:lnTo>
                <a:close/>
              </a:path>
              <a:path w="7400290" h="2696210">
                <a:moveTo>
                  <a:pt x="1410700" y="2583207"/>
                </a:moveTo>
                <a:lnTo>
                  <a:pt x="1368989" y="2590204"/>
                </a:lnTo>
                <a:lnTo>
                  <a:pt x="1369228" y="2590180"/>
                </a:lnTo>
                <a:lnTo>
                  <a:pt x="1411866" y="2590180"/>
                </a:lnTo>
                <a:lnTo>
                  <a:pt x="1410700" y="2583207"/>
                </a:lnTo>
                <a:close/>
              </a:path>
              <a:path w="7400290" h="2696210">
                <a:moveTo>
                  <a:pt x="1129739" y="2643030"/>
                </a:moveTo>
                <a:lnTo>
                  <a:pt x="983434" y="2643042"/>
                </a:lnTo>
                <a:lnTo>
                  <a:pt x="937894" y="2647790"/>
                </a:lnTo>
                <a:lnTo>
                  <a:pt x="940404" y="2671590"/>
                </a:lnTo>
                <a:lnTo>
                  <a:pt x="986059" y="2666806"/>
                </a:lnTo>
                <a:lnTo>
                  <a:pt x="1109280" y="2652072"/>
                </a:lnTo>
                <a:lnTo>
                  <a:pt x="1130554" y="2649249"/>
                </a:lnTo>
                <a:lnTo>
                  <a:pt x="1129739" y="2643030"/>
                </a:lnTo>
                <a:close/>
              </a:path>
              <a:path w="7400290" h="2696210">
                <a:moveTo>
                  <a:pt x="1128824" y="2636045"/>
                </a:moveTo>
                <a:lnTo>
                  <a:pt x="1044040" y="2636057"/>
                </a:lnTo>
                <a:lnTo>
                  <a:pt x="983429" y="2643042"/>
                </a:lnTo>
                <a:lnTo>
                  <a:pt x="1129739" y="2643030"/>
                </a:lnTo>
                <a:lnTo>
                  <a:pt x="1128824" y="2636045"/>
                </a:lnTo>
                <a:close/>
              </a:path>
              <a:path w="7400290" h="2696210">
                <a:moveTo>
                  <a:pt x="1127815" y="2628343"/>
                </a:moveTo>
                <a:lnTo>
                  <a:pt x="1106196" y="2628355"/>
                </a:lnTo>
                <a:lnTo>
                  <a:pt x="1044024" y="2636057"/>
                </a:lnTo>
                <a:lnTo>
                  <a:pt x="1128824" y="2636045"/>
                </a:lnTo>
                <a:lnTo>
                  <a:pt x="1127815" y="2628343"/>
                </a:lnTo>
                <a:close/>
              </a:path>
              <a:path w="7400290" h="2696210">
                <a:moveTo>
                  <a:pt x="1127446" y="2625533"/>
                </a:moveTo>
                <a:lnTo>
                  <a:pt x="1106173" y="2628355"/>
                </a:lnTo>
                <a:lnTo>
                  <a:pt x="1127815" y="2628343"/>
                </a:lnTo>
                <a:lnTo>
                  <a:pt x="1127446" y="2625533"/>
                </a:lnTo>
                <a:close/>
              </a:path>
              <a:path w="7400290" h="2696210">
                <a:moveTo>
                  <a:pt x="843719" y="2666567"/>
                </a:moveTo>
                <a:lnTo>
                  <a:pt x="703881" y="2666579"/>
                </a:lnTo>
                <a:lnTo>
                  <a:pt x="652967" y="2668983"/>
                </a:lnTo>
                <a:lnTo>
                  <a:pt x="653206" y="2668983"/>
                </a:lnTo>
                <a:lnTo>
                  <a:pt x="652728" y="2668995"/>
                </a:lnTo>
                <a:lnTo>
                  <a:pt x="653565" y="2692902"/>
                </a:lnTo>
                <a:lnTo>
                  <a:pt x="705315" y="2690450"/>
                </a:lnTo>
                <a:lnTo>
                  <a:pt x="758261" y="2687209"/>
                </a:lnTo>
                <a:lnTo>
                  <a:pt x="812760" y="2683263"/>
                </a:lnTo>
                <a:lnTo>
                  <a:pt x="844910" y="2680536"/>
                </a:lnTo>
                <a:lnTo>
                  <a:pt x="843719" y="2666567"/>
                </a:lnTo>
                <a:close/>
              </a:path>
              <a:path w="7400290" h="2696210">
                <a:moveTo>
                  <a:pt x="842878" y="2656700"/>
                </a:moveTo>
                <a:lnTo>
                  <a:pt x="810848" y="2659415"/>
                </a:lnTo>
                <a:lnTo>
                  <a:pt x="756588" y="2663350"/>
                </a:lnTo>
                <a:lnTo>
                  <a:pt x="703929" y="2666576"/>
                </a:lnTo>
                <a:lnTo>
                  <a:pt x="704120" y="2666567"/>
                </a:lnTo>
                <a:lnTo>
                  <a:pt x="843719" y="2666567"/>
                </a:lnTo>
                <a:lnTo>
                  <a:pt x="842878" y="2656700"/>
                </a:lnTo>
                <a:close/>
              </a:path>
              <a:path w="7400290" h="2696210">
                <a:moveTo>
                  <a:pt x="367395" y="2665813"/>
                </a:moveTo>
                <a:lnTo>
                  <a:pt x="423902" y="2693417"/>
                </a:lnTo>
                <a:lnTo>
                  <a:pt x="466366" y="2694864"/>
                </a:lnTo>
                <a:lnTo>
                  <a:pt x="510683" y="2695581"/>
                </a:lnTo>
                <a:lnTo>
                  <a:pt x="556697" y="2695498"/>
                </a:lnTo>
                <a:lnTo>
                  <a:pt x="557749" y="2695474"/>
                </a:lnTo>
                <a:lnTo>
                  <a:pt x="557296" y="2671662"/>
                </a:lnTo>
                <a:lnTo>
                  <a:pt x="510743" y="2671662"/>
                </a:lnTo>
                <a:lnTo>
                  <a:pt x="510947" y="2671661"/>
                </a:lnTo>
                <a:lnTo>
                  <a:pt x="467603" y="2670956"/>
                </a:lnTo>
                <a:lnTo>
                  <a:pt x="467072" y="2670956"/>
                </a:lnTo>
                <a:lnTo>
                  <a:pt x="424858" y="2669521"/>
                </a:lnTo>
                <a:lnTo>
                  <a:pt x="384809" y="2667201"/>
                </a:lnTo>
                <a:lnTo>
                  <a:pt x="367395" y="2665813"/>
                </a:lnTo>
                <a:close/>
              </a:path>
              <a:path w="7400290" h="2696210">
                <a:moveTo>
                  <a:pt x="510947" y="2671661"/>
                </a:moveTo>
                <a:lnTo>
                  <a:pt x="510743" y="2671662"/>
                </a:lnTo>
                <a:lnTo>
                  <a:pt x="510970" y="2671662"/>
                </a:lnTo>
                <a:close/>
              </a:path>
              <a:path w="7400290" h="2696210">
                <a:moveTo>
                  <a:pt x="557294" y="2671554"/>
                </a:moveTo>
                <a:lnTo>
                  <a:pt x="556350" y="2671578"/>
                </a:lnTo>
                <a:lnTo>
                  <a:pt x="510947" y="2671661"/>
                </a:lnTo>
                <a:lnTo>
                  <a:pt x="557296" y="2671662"/>
                </a:lnTo>
                <a:close/>
              </a:path>
              <a:path w="7400290" h="2696210">
                <a:moveTo>
                  <a:pt x="466868" y="2670944"/>
                </a:moveTo>
                <a:lnTo>
                  <a:pt x="467072" y="2670956"/>
                </a:lnTo>
                <a:lnTo>
                  <a:pt x="467603" y="2670956"/>
                </a:lnTo>
                <a:lnTo>
                  <a:pt x="466868" y="2670944"/>
                </a:lnTo>
                <a:close/>
              </a:path>
              <a:path w="7400290" h="2696210">
                <a:moveTo>
                  <a:pt x="425053" y="2669527"/>
                </a:moveTo>
                <a:lnTo>
                  <a:pt x="425210" y="2669533"/>
                </a:lnTo>
                <a:lnTo>
                  <a:pt x="425053" y="2669527"/>
                </a:lnTo>
                <a:close/>
              </a:path>
              <a:path w="7400290" h="2696210">
                <a:moveTo>
                  <a:pt x="424938" y="2669521"/>
                </a:moveTo>
                <a:close/>
              </a:path>
              <a:path w="7400290" h="2696210">
                <a:moveTo>
                  <a:pt x="384909" y="2667201"/>
                </a:moveTo>
                <a:lnTo>
                  <a:pt x="385060" y="2667213"/>
                </a:lnTo>
                <a:lnTo>
                  <a:pt x="384909" y="2667201"/>
                </a:lnTo>
                <a:close/>
              </a:path>
              <a:path w="7400290" h="2696210">
                <a:moveTo>
                  <a:pt x="95949" y="2601262"/>
                </a:moveTo>
                <a:lnTo>
                  <a:pt x="83174" y="2621454"/>
                </a:lnTo>
                <a:lnTo>
                  <a:pt x="84118" y="2622052"/>
                </a:lnTo>
                <a:lnTo>
                  <a:pt x="104938" y="2632972"/>
                </a:lnTo>
                <a:lnTo>
                  <a:pt x="152852" y="2651928"/>
                </a:lnTo>
                <a:lnTo>
                  <a:pt x="208809" y="2667392"/>
                </a:lnTo>
                <a:lnTo>
                  <a:pt x="269499" y="2678742"/>
                </a:lnTo>
                <a:lnTo>
                  <a:pt x="273455" y="2655145"/>
                </a:lnTo>
                <a:lnTo>
                  <a:pt x="244041" y="2650206"/>
                </a:lnTo>
                <a:lnTo>
                  <a:pt x="214459" y="2644130"/>
                </a:lnTo>
                <a:lnTo>
                  <a:pt x="213877" y="2644011"/>
                </a:lnTo>
                <a:lnTo>
                  <a:pt x="186503" y="2637110"/>
                </a:lnTo>
                <a:lnTo>
                  <a:pt x="185886" y="2636954"/>
                </a:lnTo>
                <a:lnTo>
                  <a:pt x="160713" y="2629312"/>
                </a:lnTo>
                <a:lnTo>
                  <a:pt x="160082" y="2629121"/>
                </a:lnTo>
                <a:lnTo>
                  <a:pt x="137083" y="2620809"/>
                </a:lnTo>
                <a:lnTo>
                  <a:pt x="136287" y="2620522"/>
                </a:lnTo>
                <a:lnTo>
                  <a:pt x="115727" y="2611588"/>
                </a:lnTo>
                <a:lnTo>
                  <a:pt x="114845" y="2611205"/>
                </a:lnTo>
                <a:lnTo>
                  <a:pt x="96574" y="2601577"/>
                </a:lnTo>
                <a:lnTo>
                  <a:pt x="95949" y="2601262"/>
                </a:lnTo>
                <a:close/>
              </a:path>
              <a:path w="7400290" h="2696210">
                <a:moveTo>
                  <a:pt x="244142" y="2650227"/>
                </a:moveTo>
                <a:lnTo>
                  <a:pt x="244449" y="2650290"/>
                </a:lnTo>
                <a:lnTo>
                  <a:pt x="244142" y="2650227"/>
                </a:lnTo>
                <a:close/>
              </a:path>
              <a:path w="7400290" h="2696210">
                <a:moveTo>
                  <a:pt x="244041" y="2650206"/>
                </a:moveTo>
                <a:close/>
              </a:path>
              <a:path w="7400290" h="2696210">
                <a:moveTo>
                  <a:pt x="214087" y="2644054"/>
                </a:moveTo>
                <a:lnTo>
                  <a:pt x="214390" y="2644130"/>
                </a:lnTo>
                <a:lnTo>
                  <a:pt x="214087" y="2644054"/>
                </a:lnTo>
                <a:close/>
              </a:path>
              <a:path w="7400290" h="2696210">
                <a:moveTo>
                  <a:pt x="213915" y="2644011"/>
                </a:moveTo>
                <a:lnTo>
                  <a:pt x="214087" y="2644054"/>
                </a:lnTo>
                <a:lnTo>
                  <a:pt x="213915" y="2644011"/>
                </a:lnTo>
                <a:close/>
              </a:path>
              <a:path w="7400290" h="2696210">
                <a:moveTo>
                  <a:pt x="186103" y="2637009"/>
                </a:moveTo>
                <a:lnTo>
                  <a:pt x="186436" y="2637110"/>
                </a:lnTo>
                <a:lnTo>
                  <a:pt x="186103" y="2637009"/>
                </a:lnTo>
                <a:close/>
              </a:path>
              <a:path w="7400290" h="2696210">
                <a:moveTo>
                  <a:pt x="185923" y="2636954"/>
                </a:moveTo>
                <a:lnTo>
                  <a:pt x="186103" y="2637009"/>
                </a:lnTo>
                <a:lnTo>
                  <a:pt x="185923" y="2636954"/>
                </a:lnTo>
                <a:close/>
              </a:path>
              <a:path w="7400290" h="2696210">
                <a:moveTo>
                  <a:pt x="160427" y="2629225"/>
                </a:moveTo>
                <a:lnTo>
                  <a:pt x="160668" y="2629312"/>
                </a:lnTo>
                <a:lnTo>
                  <a:pt x="160427" y="2629225"/>
                </a:lnTo>
                <a:close/>
              </a:path>
              <a:path w="7400290" h="2696210">
                <a:moveTo>
                  <a:pt x="160137" y="2629121"/>
                </a:moveTo>
                <a:lnTo>
                  <a:pt x="160427" y="2629225"/>
                </a:lnTo>
                <a:lnTo>
                  <a:pt x="160137" y="2629121"/>
                </a:lnTo>
                <a:close/>
              </a:path>
              <a:path w="7400290" h="2696210">
                <a:moveTo>
                  <a:pt x="136474" y="2620589"/>
                </a:moveTo>
                <a:lnTo>
                  <a:pt x="136980" y="2620809"/>
                </a:lnTo>
                <a:lnTo>
                  <a:pt x="136474" y="2620589"/>
                </a:lnTo>
                <a:close/>
              </a:path>
              <a:path w="7400290" h="2696210">
                <a:moveTo>
                  <a:pt x="136318" y="2620522"/>
                </a:moveTo>
                <a:lnTo>
                  <a:pt x="136474" y="2620589"/>
                </a:lnTo>
                <a:lnTo>
                  <a:pt x="136318" y="2620522"/>
                </a:lnTo>
                <a:close/>
              </a:path>
              <a:path w="7400290" h="2696210">
                <a:moveTo>
                  <a:pt x="114845" y="2611205"/>
                </a:moveTo>
                <a:lnTo>
                  <a:pt x="115646" y="2611588"/>
                </a:lnTo>
                <a:lnTo>
                  <a:pt x="115258" y="2611384"/>
                </a:lnTo>
                <a:lnTo>
                  <a:pt x="114845" y="2611205"/>
                </a:lnTo>
                <a:close/>
              </a:path>
              <a:path w="7400290" h="2696210">
                <a:moveTo>
                  <a:pt x="115258" y="2611384"/>
                </a:moveTo>
                <a:lnTo>
                  <a:pt x="115646" y="2611588"/>
                </a:lnTo>
                <a:lnTo>
                  <a:pt x="115258" y="2611384"/>
                </a:lnTo>
                <a:close/>
              </a:path>
              <a:path w="7400290" h="2696210">
                <a:moveTo>
                  <a:pt x="114917" y="2611205"/>
                </a:moveTo>
                <a:lnTo>
                  <a:pt x="115258" y="2611384"/>
                </a:lnTo>
                <a:lnTo>
                  <a:pt x="114917" y="2611205"/>
                </a:lnTo>
                <a:close/>
              </a:path>
              <a:path w="7400290" h="2696210">
                <a:moveTo>
                  <a:pt x="96098" y="2601327"/>
                </a:moveTo>
                <a:lnTo>
                  <a:pt x="96500" y="2601577"/>
                </a:lnTo>
                <a:lnTo>
                  <a:pt x="96098" y="260132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34" name="object 23"/>
          <p:cNvSpPr/>
          <p:nvPr/>
        </p:nvSpPr>
        <p:spPr bwMode="auto">
          <a:xfrm>
            <a:off x="2614613" y="4914900"/>
            <a:ext cx="1422400" cy="474663"/>
          </a:xfrm>
          <a:custGeom>
            <a:avLst/>
            <a:gdLst/>
            <a:ahLst/>
            <a:cxnLst>
              <a:cxn ang="0">
                <a:pos x="0" y="474624"/>
              </a:cxn>
              <a:cxn ang="0">
                <a:pos x="1422959" y="474624"/>
              </a:cxn>
              <a:cxn ang="0">
                <a:pos x="1422959" y="0"/>
              </a:cxn>
              <a:cxn ang="0">
                <a:pos x="0" y="0"/>
              </a:cxn>
              <a:cxn ang="0">
                <a:pos x="0" y="474624"/>
              </a:cxn>
            </a:cxnLst>
            <a:rect l="0" t="0" r="r" b="b"/>
            <a:pathLst>
              <a:path w="1423035" h="474979">
                <a:moveTo>
                  <a:pt x="0" y="474624"/>
                </a:moveTo>
                <a:lnTo>
                  <a:pt x="1422959" y="474624"/>
                </a:lnTo>
                <a:lnTo>
                  <a:pt x="1422959" y="0"/>
                </a:lnTo>
                <a:lnTo>
                  <a:pt x="0" y="0"/>
                </a:lnTo>
                <a:lnTo>
                  <a:pt x="0" y="4746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35" name="object 24"/>
          <p:cNvSpPr/>
          <p:nvPr/>
        </p:nvSpPr>
        <p:spPr bwMode="auto">
          <a:xfrm>
            <a:off x="2614613" y="4914900"/>
            <a:ext cx="1422400" cy="474663"/>
          </a:xfrm>
          <a:custGeom>
            <a:avLst/>
            <a:gdLst/>
            <a:ahLst/>
            <a:cxnLst>
              <a:cxn ang="0">
                <a:pos x="0" y="474624"/>
              </a:cxn>
              <a:cxn ang="0">
                <a:pos x="1422959" y="474624"/>
              </a:cxn>
              <a:cxn ang="0">
                <a:pos x="1422959" y="0"/>
              </a:cxn>
              <a:cxn ang="0">
                <a:pos x="0" y="0"/>
              </a:cxn>
              <a:cxn ang="0">
                <a:pos x="0" y="474624"/>
              </a:cxn>
            </a:cxnLst>
            <a:rect l="0" t="0" r="r" b="b"/>
            <a:pathLst>
              <a:path w="1423035" h="474979">
                <a:moveTo>
                  <a:pt x="0" y="474624"/>
                </a:moveTo>
                <a:lnTo>
                  <a:pt x="1422959" y="474624"/>
                </a:lnTo>
                <a:lnTo>
                  <a:pt x="1422959" y="0"/>
                </a:lnTo>
                <a:lnTo>
                  <a:pt x="0" y="0"/>
                </a:lnTo>
                <a:lnTo>
                  <a:pt x="0" y="474624"/>
                </a:lnTo>
                <a:close/>
              </a:path>
            </a:pathLst>
          </a:custGeom>
          <a:noFill/>
          <a:ln w="8978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5" name="object 25"/>
          <p:cNvSpPr txBox="1"/>
          <p:nvPr/>
        </p:nvSpPr>
        <p:spPr>
          <a:xfrm>
            <a:off x="2614613" y="5014913"/>
            <a:ext cx="1422400" cy="2857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294005">
              <a:spcBef>
                <a:spcPts val="100"/>
              </a:spcBef>
            </a:pPr>
            <a:r>
              <a:rPr lang="zh-CN" altLang="en-US" sz="1700">
                <a:latin typeface="Noto Sans CJK JP Regular"/>
                <a:ea typeface="Noto Sans CJK JP Regular"/>
                <a:cs typeface="Noto Sans CJK JP Regular"/>
              </a:rPr>
              <a:t>知识发现</a:t>
            </a:r>
          </a:p>
        </p:txBody>
      </p:sp>
      <p:sp>
        <p:nvSpPr>
          <p:cNvPr id="13337" name="object 26"/>
          <p:cNvSpPr/>
          <p:nvPr/>
        </p:nvSpPr>
        <p:spPr bwMode="auto">
          <a:xfrm>
            <a:off x="4419600" y="4318000"/>
            <a:ext cx="1481138" cy="474663"/>
          </a:xfrm>
          <a:custGeom>
            <a:avLst/>
            <a:gdLst/>
            <a:ahLst/>
            <a:cxnLst>
              <a:cxn ang="0">
                <a:pos x="0" y="474624"/>
              </a:cxn>
              <a:cxn ang="0">
                <a:pos x="1480447" y="474624"/>
              </a:cxn>
              <a:cxn ang="0">
                <a:pos x="1480447" y="0"/>
              </a:cxn>
              <a:cxn ang="0">
                <a:pos x="0" y="0"/>
              </a:cxn>
              <a:cxn ang="0">
                <a:pos x="0" y="474624"/>
              </a:cxn>
            </a:cxnLst>
            <a:rect l="0" t="0" r="r" b="b"/>
            <a:pathLst>
              <a:path w="1480820" h="474979">
                <a:moveTo>
                  <a:pt x="0" y="474624"/>
                </a:moveTo>
                <a:lnTo>
                  <a:pt x="1480447" y="474624"/>
                </a:lnTo>
                <a:lnTo>
                  <a:pt x="1480447" y="0"/>
                </a:lnTo>
                <a:lnTo>
                  <a:pt x="0" y="0"/>
                </a:lnTo>
                <a:lnTo>
                  <a:pt x="0" y="4746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38" name="object 27"/>
          <p:cNvSpPr/>
          <p:nvPr/>
        </p:nvSpPr>
        <p:spPr bwMode="auto">
          <a:xfrm>
            <a:off x="4419600" y="4318000"/>
            <a:ext cx="1481138" cy="474663"/>
          </a:xfrm>
          <a:custGeom>
            <a:avLst/>
            <a:gdLst/>
            <a:ahLst/>
            <a:cxnLst>
              <a:cxn ang="0">
                <a:pos x="0" y="474624"/>
              </a:cxn>
              <a:cxn ang="0">
                <a:pos x="1480447" y="474624"/>
              </a:cxn>
              <a:cxn ang="0">
                <a:pos x="1480447" y="0"/>
              </a:cxn>
              <a:cxn ang="0">
                <a:pos x="0" y="0"/>
              </a:cxn>
              <a:cxn ang="0">
                <a:pos x="0" y="474624"/>
              </a:cxn>
            </a:cxnLst>
            <a:rect l="0" t="0" r="r" b="b"/>
            <a:pathLst>
              <a:path w="1480820" h="474979">
                <a:moveTo>
                  <a:pt x="0" y="474624"/>
                </a:moveTo>
                <a:lnTo>
                  <a:pt x="1480447" y="474624"/>
                </a:lnTo>
                <a:lnTo>
                  <a:pt x="1480447" y="0"/>
                </a:lnTo>
                <a:lnTo>
                  <a:pt x="0" y="0"/>
                </a:lnTo>
                <a:lnTo>
                  <a:pt x="0" y="474624"/>
                </a:lnTo>
                <a:close/>
              </a:path>
            </a:pathLst>
          </a:custGeom>
          <a:noFill/>
          <a:ln w="8978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8" name="object 28"/>
          <p:cNvSpPr txBox="1"/>
          <p:nvPr/>
        </p:nvSpPr>
        <p:spPr>
          <a:xfrm>
            <a:off x="4419600" y="4403725"/>
            <a:ext cx="1481138" cy="2857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288925">
              <a:spcBef>
                <a:spcPts val="100"/>
              </a:spcBef>
            </a:pPr>
            <a:r>
              <a:rPr lang="zh-CN" altLang="en-US" sz="1700" dirty="0">
                <a:latin typeface="Noto Sans CJK JP Regular"/>
                <a:ea typeface="Noto Sans CJK JP Regular"/>
                <a:cs typeface="Noto Sans CJK JP Regular"/>
              </a:rPr>
              <a:t>认知科学</a:t>
            </a:r>
          </a:p>
        </p:txBody>
      </p:sp>
      <p:sp>
        <p:nvSpPr>
          <p:cNvPr id="13340" name="object 29"/>
          <p:cNvSpPr/>
          <p:nvPr/>
        </p:nvSpPr>
        <p:spPr bwMode="auto">
          <a:xfrm>
            <a:off x="7991475" y="3028950"/>
            <a:ext cx="1263650" cy="474663"/>
          </a:xfrm>
          <a:custGeom>
            <a:avLst/>
            <a:gdLst/>
            <a:ahLst/>
            <a:cxnLst>
              <a:cxn ang="0">
                <a:pos x="0" y="474624"/>
              </a:cxn>
              <a:cxn ang="0">
                <a:pos x="1263644" y="474624"/>
              </a:cxn>
              <a:cxn ang="0">
                <a:pos x="1263644" y="0"/>
              </a:cxn>
              <a:cxn ang="0">
                <a:pos x="0" y="0"/>
              </a:cxn>
              <a:cxn ang="0">
                <a:pos x="0" y="474624"/>
              </a:cxn>
            </a:cxnLst>
            <a:rect l="0" t="0" r="r" b="b"/>
            <a:pathLst>
              <a:path w="1263650" h="474979">
                <a:moveTo>
                  <a:pt x="0" y="474624"/>
                </a:moveTo>
                <a:lnTo>
                  <a:pt x="1263644" y="474624"/>
                </a:lnTo>
                <a:lnTo>
                  <a:pt x="1263644" y="0"/>
                </a:lnTo>
                <a:lnTo>
                  <a:pt x="0" y="0"/>
                </a:lnTo>
                <a:lnTo>
                  <a:pt x="0" y="4746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41" name="object 30"/>
          <p:cNvSpPr/>
          <p:nvPr/>
        </p:nvSpPr>
        <p:spPr bwMode="auto">
          <a:xfrm>
            <a:off x="7991475" y="3028950"/>
            <a:ext cx="1263650" cy="474663"/>
          </a:xfrm>
          <a:custGeom>
            <a:avLst/>
            <a:gdLst/>
            <a:ahLst/>
            <a:cxnLst>
              <a:cxn ang="0">
                <a:pos x="0" y="474624"/>
              </a:cxn>
              <a:cxn ang="0">
                <a:pos x="1263644" y="474624"/>
              </a:cxn>
              <a:cxn ang="0">
                <a:pos x="1263644" y="0"/>
              </a:cxn>
              <a:cxn ang="0">
                <a:pos x="0" y="0"/>
              </a:cxn>
              <a:cxn ang="0">
                <a:pos x="0" y="474624"/>
              </a:cxn>
            </a:cxnLst>
            <a:rect l="0" t="0" r="r" b="b"/>
            <a:pathLst>
              <a:path w="1263650" h="474979">
                <a:moveTo>
                  <a:pt x="0" y="474624"/>
                </a:moveTo>
                <a:lnTo>
                  <a:pt x="1263644" y="474624"/>
                </a:lnTo>
                <a:lnTo>
                  <a:pt x="1263644" y="0"/>
                </a:lnTo>
                <a:lnTo>
                  <a:pt x="0" y="0"/>
                </a:lnTo>
                <a:lnTo>
                  <a:pt x="0" y="474624"/>
                </a:lnTo>
                <a:close/>
              </a:path>
            </a:pathLst>
          </a:custGeom>
          <a:noFill/>
          <a:ln w="8978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1" name="object 31"/>
          <p:cNvSpPr txBox="1"/>
          <p:nvPr/>
        </p:nvSpPr>
        <p:spPr>
          <a:xfrm>
            <a:off x="7991475" y="3113088"/>
            <a:ext cx="1263650" cy="2857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93675">
              <a:spcBef>
                <a:spcPts val="100"/>
              </a:spcBef>
            </a:pPr>
            <a:r>
              <a:rPr lang="zh-CN" altLang="en-US" sz="1700">
                <a:latin typeface="Noto Sans CJK JP Regular"/>
                <a:ea typeface="Noto Sans CJK JP Regular"/>
                <a:cs typeface="Noto Sans CJK JP Regular"/>
              </a:rPr>
              <a:t>认知计算</a:t>
            </a:r>
          </a:p>
        </p:txBody>
      </p:sp>
      <p:sp>
        <p:nvSpPr>
          <p:cNvPr id="13343" name="object 32"/>
          <p:cNvSpPr/>
          <p:nvPr/>
        </p:nvSpPr>
        <p:spPr bwMode="auto">
          <a:xfrm>
            <a:off x="6297613" y="3673475"/>
            <a:ext cx="1263650" cy="474663"/>
          </a:xfrm>
          <a:custGeom>
            <a:avLst/>
            <a:gdLst/>
            <a:ahLst/>
            <a:cxnLst>
              <a:cxn ang="0">
                <a:pos x="0" y="474624"/>
              </a:cxn>
              <a:cxn ang="0">
                <a:pos x="1263644" y="474624"/>
              </a:cxn>
              <a:cxn ang="0">
                <a:pos x="1263644" y="0"/>
              </a:cxn>
              <a:cxn ang="0">
                <a:pos x="0" y="0"/>
              </a:cxn>
              <a:cxn ang="0">
                <a:pos x="0" y="474624"/>
              </a:cxn>
            </a:cxnLst>
            <a:rect l="0" t="0" r="r" b="b"/>
            <a:pathLst>
              <a:path w="1263650" h="474979">
                <a:moveTo>
                  <a:pt x="0" y="474624"/>
                </a:moveTo>
                <a:lnTo>
                  <a:pt x="1263644" y="474624"/>
                </a:lnTo>
                <a:lnTo>
                  <a:pt x="1263644" y="0"/>
                </a:lnTo>
                <a:lnTo>
                  <a:pt x="0" y="0"/>
                </a:lnTo>
                <a:lnTo>
                  <a:pt x="0" y="4746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44" name="object 33"/>
          <p:cNvSpPr/>
          <p:nvPr/>
        </p:nvSpPr>
        <p:spPr bwMode="auto">
          <a:xfrm>
            <a:off x="6297613" y="3673475"/>
            <a:ext cx="1263650" cy="474663"/>
          </a:xfrm>
          <a:custGeom>
            <a:avLst/>
            <a:gdLst/>
            <a:ahLst/>
            <a:cxnLst>
              <a:cxn ang="0">
                <a:pos x="0" y="474624"/>
              </a:cxn>
              <a:cxn ang="0">
                <a:pos x="1263644" y="474624"/>
              </a:cxn>
              <a:cxn ang="0">
                <a:pos x="1263644" y="0"/>
              </a:cxn>
              <a:cxn ang="0">
                <a:pos x="0" y="0"/>
              </a:cxn>
              <a:cxn ang="0">
                <a:pos x="0" y="474624"/>
              </a:cxn>
            </a:cxnLst>
            <a:rect l="0" t="0" r="r" b="b"/>
            <a:pathLst>
              <a:path w="1263650" h="474979">
                <a:moveTo>
                  <a:pt x="0" y="474624"/>
                </a:moveTo>
                <a:lnTo>
                  <a:pt x="1263644" y="474624"/>
                </a:lnTo>
                <a:lnTo>
                  <a:pt x="1263644" y="0"/>
                </a:lnTo>
                <a:lnTo>
                  <a:pt x="0" y="0"/>
                </a:lnTo>
                <a:lnTo>
                  <a:pt x="0" y="474624"/>
                </a:lnTo>
                <a:close/>
              </a:path>
            </a:pathLst>
          </a:custGeom>
          <a:noFill/>
          <a:ln w="8978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4" name="object 34"/>
          <p:cNvSpPr txBox="1"/>
          <p:nvPr/>
        </p:nvSpPr>
        <p:spPr>
          <a:xfrm>
            <a:off x="6297613" y="3759200"/>
            <a:ext cx="1263650" cy="284163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298450">
              <a:spcBef>
                <a:spcPts val="100"/>
              </a:spcBef>
            </a:pPr>
            <a:r>
              <a:rPr lang="zh-CN" altLang="en-US" sz="1700">
                <a:latin typeface="Noto Sans CJK JP Regular"/>
                <a:ea typeface="Noto Sans CJK JP Regular"/>
                <a:cs typeface="Noto Sans CJK JP Regular"/>
              </a:rPr>
              <a:t>大数据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737100" y="1712913"/>
            <a:ext cx="2511425" cy="1364156"/>
          </a:xfrm>
          <a:prstGeom prst="rect">
            <a:avLst/>
          </a:prstGeom>
        </p:spPr>
        <p:txBody>
          <a:bodyPr lIns="0" tIns="4445" rIns="0" bIns="0">
            <a:spAutoFit/>
          </a:bodyPr>
          <a:lstStyle/>
          <a:p>
            <a:pPr marL="12700">
              <a:lnSpc>
                <a:spcPct val="106000"/>
              </a:lnSpc>
              <a:spcBef>
                <a:spcPts val="40"/>
              </a:spcBef>
            </a:pP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无法用现有的软件工具提取、 存储、搜索、共享、分析和处 理的</a:t>
            </a:r>
            <a:r>
              <a:rPr lang="zh-CN" altLang="en-US" sz="14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海量的、复杂的数据集合</a:t>
            </a: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，具有数据体量巨大、数据类型繁多、价值密度低、处理速度快、真实等特征</a:t>
            </a:r>
          </a:p>
        </p:txBody>
      </p:sp>
      <p:sp>
        <p:nvSpPr>
          <p:cNvPr id="13347" name="object 36"/>
          <p:cNvSpPr/>
          <p:nvPr/>
        </p:nvSpPr>
        <p:spPr bwMode="auto">
          <a:xfrm>
            <a:off x="4691063" y="1684338"/>
            <a:ext cx="2613025" cy="1482725"/>
          </a:xfrm>
          <a:custGeom>
            <a:avLst/>
            <a:gdLst/>
            <a:ahLst/>
            <a:cxnLst>
              <a:cxn ang="0">
                <a:pos x="2614058" y="0"/>
              </a:cxn>
              <a:cxn ang="0">
                <a:pos x="0" y="0"/>
              </a:cxn>
              <a:cxn ang="0">
                <a:pos x="0" y="1481698"/>
              </a:cxn>
              <a:cxn ang="0">
                <a:pos x="2614058" y="1481698"/>
              </a:cxn>
              <a:cxn ang="0">
                <a:pos x="2614058" y="1469738"/>
              </a:cxn>
              <a:cxn ang="0">
                <a:pos x="23903" y="1469738"/>
              </a:cxn>
              <a:cxn ang="0">
                <a:pos x="11951" y="1457779"/>
              </a:cxn>
              <a:cxn ang="0">
                <a:pos x="23903" y="1457779"/>
              </a:cxn>
              <a:cxn ang="0">
                <a:pos x="23903" y="23919"/>
              </a:cxn>
              <a:cxn ang="0">
                <a:pos x="11951" y="23919"/>
              </a:cxn>
              <a:cxn ang="0">
                <a:pos x="23903" y="11959"/>
              </a:cxn>
              <a:cxn ang="0">
                <a:pos x="2614058" y="11959"/>
              </a:cxn>
              <a:cxn ang="0">
                <a:pos x="2614058" y="0"/>
              </a:cxn>
              <a:cxn ang="0">
                <a:pos x="23903" y="1457779"/>
              </a:cxn>
              <a:cxn ang="0">
                <a:pos x="11951" y="1457779"/>
              </a:cxn>
              <a:cxn ang="0">
                <a:pos x="23903" y="1469738"/>
              </a:cxn>
              <a:cxn ang="0">
                <a:pos x="23903" y="1457779"/>
              </a:cxn>
              <a:cxn ang="0">
                <a:pos x="2590155" y="1457779"/>
              </a:cxn>
              <a:cxn ang="0">
                <a:pos x="23903" y="1457779"/>
              </a:cxn>
              <a:cxn ang="0">
                <a:pos x="23903" y="1469738"/>
              </a:cxn>
              <a:cxn ang="0">
                <a:pos x="2590155" y="1469738"/>
              </a:cxn>
              <a:cxn ang="0">
                <a:pos x="2590155" y="1457779"/>
              </a:cxn>
              <a:cxn ang="0">
                <a:pos x="2590155" y="11959"/>
              </a:cxn>
              <a:cxn ang="0">
                <a:pos x="2590155" y="1469738"/>
              </a:cxn>
              <a:cxn ang="0">
                <a:pos x="2602106" y="1457779"/>
              </a:cxn>
              <a:cxn ang="0">
                <a:pos x="2614058" y="1457779"/>
              </a:cxn>
              <a:cxn ang="0">
                <a:pos x="2614058" y="23919"/>
              </a:cxn>
              <a:cxn ang="0">
                <a:pos x="2602106" y="23919"/>
              </a:cxn>
              <a:cxn ang="0">
                <a:pos x="2590155" y="11959"/>
              </a:cxn>
              <a:cxn ang="0">
                <a:pos x="2614058" y="1457779"/>
              </a:cxn>
              <a:cxn ang="0">
                <a:pos x="2602106" y="1457779"/>
              </a:cxn>
              <a:cxn ang="0">
                <a:pos x="2590155" y="1469738"/>
              </a:cxn>
              <a:cxn ang="0">
                <a:pos x="2614058" y="1469738"/>
              </a:cxn>
              <a:cxn ang="0">
                <a:pos x="2614058" y="1457779"/>
              </a:cxn>
              <a:cxn ang="0">
                <a:pos x="23903" y="11959"/>
              </a:cxn>
              <a:cxn ang="0">
                <a:pos x="11951" y="23919"/>
              </a:cxn>
              <a:cxn ang="0">
                <a:pos x="23903" y="23919"/>
              </a:cxn>
              <a:cxn ang="0">
                <a:pos x="23903" y="11959"/>
              </a:cxn>
              <a:cxn ang="0">
                <a:pos x="2590155" y="11959"/>
              </a:cxn>
              <a:cxn ang="0">
                <a:pos x="23903" y="11959"/>
              </a:cxn>
              <a:cxn ang="0">
                <a:pos x="23903" y="23919"/>
              </a:cxn>
              <a:cxn ang="0">
                <a:pos x="2590155" y="23919"/>
              </a:cxn>
              <a:cxn ang="0">
                <a:pos x="2590155" y="11959"/>
              </a:cxn>
              <a:cxn ang="0">
                <a:pos x="2614058" y="11959"/>
              </a:cxn>
              <a:cxn ang="0">
                <a:pos x="2590155" y="11959"/>
              </a:cxn>
              <a:cxn ang="0">
                <a:pos x="2602106" y="23919"/>
              </a:cxn>
              <a:cxn ang="0">
                <a:pos x="2614058" y="23919"/>
              </a:cxn>
              <a:cxn ang="0">
                <a:pos x="2614058" y="11959"/>
              </a:cxn>
            </a:cxnLst>
            <a:rect l="0" t="0" r="r" b="b"/>
            <a:pathLst>
              <a:path w="2614295" h="1482089">
                <a:moveTo>
                  <a:pt x="2614058" y="0"/>
                </a:moveTo>
                <a:lnTo>
                  <a:pt x="0" y="0"/>
                </a:lnTo>
                <a:lnTo>
                  <a:pt x="0" y="1481698"/>
                </a:lnTo>
                <a:lnTo>
                  <a:pt x="2614058" y="1481698"/>
                </a:lnTo>
                <a:lnTo>
                  <a:pt x="2614058" y="1469738"/>
                </a:lnTo>
                <a:lnTo>
                  <a:pt x="23903" y="1469738"/>
                </a:lnTo>
                <a:lnTo>
                  <a:pt x="11951" y="1457779"/>
                </a:lnTo>
                <a:lnTo>
                  <a:pt x="23903" y="1457779"/>
                </a:lnTo>
                <a:lnTo>
                  <a:pt x="23903" y="23919"/>
                </a:lnTo>
                <a:lnTo>
                  <a:pt x="11951" y="23919"/>
                </a:lnTo>
                <a:lnTo>
                  <a:pt x="23903" y="11959"/>
                </a:lnTo>
                <a:lnTo>
                  <a:pt x="2614058" y="11959"/>
                </a:lnTo>
                <a:lnTo>
                  <a:pt x="2614058" y="0"/>
                </a:lnTo>
                <a:close/>
              </a:path>
              <a:path w="2614295" h="1482089">
                <a:moveTo>
                  <a:pt x="23903" y="1457779"/>
                </a:moveTo>
                <a:lnTo>
                  <a:pt x="11951" y="1457779"/>
                </a:lnTo>
                <a:lnTo>
                  <a:pt x="23903" y="1469738"/>
                </a:lnTo>
                <a:lnTo>
                  <a:pt x="23903" y="1457779"/>
                </a:lnTo>
                <a:close/>
              </a:path>
              <a:path w="2614295" h="1482089">
                <a:moveTo>
                  <a:pt x="2590155" y="1457779"/>
                </a:moveTo>
                <a:lnTo>
                  <a:pt x="23903" y="1457779"/>
                </a:lnTo>
                <a:lnTo>
                  <a:pt x="23903" y="1469738"/>
                </a:lnTo>
                <a:lnTo>
                  <a:pt x="2590155" y="1469738"/>
                </a:lnTo>
                <a:lnTo>
                  <a:pt x="2590155" y="1457779"/>
                </a:lnTo>
                <a:close/>
              </a:path>
              <a:path w="2614295" h="1482089">
                <a:moveTo>
                  <a:pt x="2590155" y="11959"/>
                </a:moveTo>
                <a:lnTo>
                  <a:pt x="2590155" y="1469738"/>
                </a:lnTo>
                <a:lnTo>
                  <a:pt x="2602106" y="1457779"/>
                </a:lnTo>
                <a:lnTo>
                  <a:pt x="2614058" y="1457779"/>
                </a:lnTo>
                <a:lnTo>
                  <a:pt x="2614058" y="23919"/>
                </a:lnTo>
                <a:lnTo>
                  <a:pt x="2602106" y="23919"/>
                </a:lnTo>
                <a:lnTo>
                  <a:pt x="2590155" y="11959"/>
                </a:lnTo>
                <a:close/>
              </a:path>
              <a:path w="2614295" h="1482089">
                <a:moveTo>
                  <a:pt x="2614058" y="1457779"/>
                </a:moveTo>
                <a:lnTo>
                  <a:pt x="2602106" y="1457779"/>
                </a:lnTo>
                <a:lnTo>
                  <a:pt x="2590155" y="1469738"/>
                </a:lnTo>
                <a:lnTo>
                  <a:pt x="2614058" y="1469738"/>
                </a:lnTo>
                <a:lnTo>
                  <a:pt x="2614058" y="1457779"/>
                </a:lnTo>
                <a:close/>
              </a:path>
              <a:path w="2614295" h="1482089">
                <a:moveTo>
                  <a:pt x="23903" y="11959"/>
                </a:moveTo>
                <a:lnTo>
                  <a:pt x="11951" y="23919"/>
                </a:lnTo>
                <a:lnTo>
                  <a:pt x="23903" y="23919"/>
                </a:lnTo>
                <a:lnTo>
                  <a:pt x="23903" y="11959"/>
                </a:lnTo>
                <a:close/>
              </a:path>
              <a:path w="2614295" h="1482089">
                <a:moveTo>
                  <a:pt x="2590155" y="11959"/>
                </a:moveTo>
                <a:lnTo>
                  <a:pt x="23903" y="11959"/>
                </a:lnTo>
                <a:lnTo>
                  <a:pt x="23903" y="23919"/>
                </a:lnTo>
                <a:lnTo>
                  <a:pt x="2590155" y="23919"/>
                </a:lnTo>
                <a:lnTo>
                  <a:pt x="2590155" y="11959"/>
                </a:lnTo>
                <a:close/>
              </a:path>
              <a:path w="2614295" h="1482089">
                <a:moveTo>
                  <a:pt x="2614058" y="11959"/>
                </a:moveTo>
                <a:lnTo>
                  <a:pt x="2590155" y="11959"/>
                </a:lnTo>
                <a:lnTo>
                  <a:pt x="2602106" y="23919"/>
                </a:lnTo>
                <a:lnTo>
                  <a:pt x="2614058" y="23919"/>
                </a:lnTo>
                <a:lnTo>
                  <a:pt x="2614058" y="119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48" name="object 37"/>
          <p:cNvSpPr/>
          <p:nvPr/>
        </p:nvSpPr>
        <p:spPr bwMode="auto">
          <a:xfrm>
            <a:off x="6916738" y="5715000"/>
            <a:ext cx="0" cy="246063"/>
          </a:xfrm>
          <a:custGeom>
            <a:avLst/>
            <a:gdLst/>
            <a:ahLst/>
            <a:cxnLst>
              <a:cxn ang="0">
                <a:pos x="0" y="245809"/>
              </a:cxn>
              <a:cxn ang="0">
                <a:pos x="0" y="0"/>
              </a:cxn>
            </a:cxnLst>
            <a:rect l="0" t="0" r="r" b="b"/>
            <a:pathLst>
              <a:path h="246379">
                <a:moveTo>
                  <a:pt x="0" y="245809"/>
                </a:moveTo>
                <a:lnTo>
                  <a:pt x="0" y="0"/>
                </a:lnTo>
              </a:path>
            </a:pathLst>
          </a:custGeom>
          <a:noFill/>
          <a:ln w="11951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8" name="object 38"/>
          <p:cNvSpPr txBox="1"/>
          <p:nvPr/>
        </p:nvSpPr>
        <p:spPr>
          <a:xfrm>
            <a:off x="6602413" y="4811713"/>
            <a:ext cx="2898775" cy="1462087"/>
          </a:xfrm>
          <a:prstGeom prst="rect">
            <a:avLst/>
          </a:prstGeom>
        </p:spPr>
        <p:txBody>
          <a:bodyPr lIns="0" tIns="41275" rIns="0" bIns="0">
            <a:spAutoFit/>
          </a:bodyPr>
          <a:lstStyle/>
          <a:p>
            <a:pPr marL="12700" algn="just">
              <a:lnSpc>
                <a:spcPct val="89000"/>
              </a:lnSpc>
              <a:spcBef>
                <a:spcPts val="325"/>
              </a:spcBef>
            </a:pP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研究信息如何在大脑中</a:t>
            </a:r>
            <a:r>
              <a:rPr lang="zh-CN" altLang="en-US" sz="14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形成以及转录</a:t>
            </a: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过程的跨领域学科，以</a:t>
            </a:r>
            <a:r>
              <a:rPr lang="zh-CN" altLang="en-US" sz="14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计算机科学和认知神经科学为主，包括心理学、语言、哲学、教育学、人类学</a:t>
            </a:r>
            <a:r>
              <a:rPr lang="zh-CN" altLang="en-US" sz="1400" dirty="0">
                <a:latin typeface="Noto Sans CJK JP Regular"/>
                <a:ea typeface="Noto Sans CJK JP Regular"/>
                <a:cs typeface="Noto Sans CJK JP Regular"/>
              </a:rPr>
              <a:t>等</a:t>
            </a:r>
          </a:p>
          <a:p>
            <a:pPr marL="12700"/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115"/>
              </a:spcBef>
            </a:pPr>
            <a:r>
              <a:rPr lang="en-US" altLang="zh-CN" sz="1700" dirty="0">
                <a:solidFill>
                  <a:srgbClr val="FF0000"/>
                </a:solidFill>
                <a:cs typeface="Arial" panose="020B0604020202020204" pitchFamily="34" charset="0"/>
              </a:rPr>
              <a:t>2008</a:t>
            </a:r>
            <a:r>
              <a:rPr lang="en-US" altLang="zh-CN" sz="1700" dirty="0">
                <a:cs typeface="Arial" panose="020B0604020202020204" pitchFamily="34" charset="0"/>
              </a:rPr>
              <a:t>	</a:t>
            </a:r>
            <a:r>
              <a:rPr lang="en-US" altLang="zh-CN" sz="2500" baseline="3000" dirty="0">
                <a:cs typeface="Arial" panose="020B0604020202020204" pitchFamily="34" charset="0"/>
              </a:rPr>
              <a:t>2011</a:t>
            </a:r>
          </a:p>
        </p:txBody>
      </p:sp>
      <p:sp>
        <p:nvSpPr>
          <p:cNvPr id="13350" name="object 39"/>
          <p:cNvSpPr/>
          <p:nvPr/>
        </p:nvSpPr>
        <p:spPr bwMode="auto">
          <a:xfrm>
            <a:off x="5965825" y="4606925"/>
            <a:ext cx="552450" cy="400050"/>
          </a:xfrm>
          <a:custGeom>
            <a:avLst/>
            <a:gdLst/>
            <a:ahLst/>
            <a:cxnLst>
              <a:cxn ang="0">
                <a:pos x="551925" y="400653"/>
              </a:cxn>
              <a:cxn ang="0">
                <a:pos x="0" y="0"/>
              </a:cxn>
            </a:cxnLst>
            <a:rect l="0" t="0" r="r" b="b"/>
            <a:pathLst>
              <a:path w="552450" h="400685">
                <a:moveTo>
                  <a:pt x="551925" y="400653"/>
                </a:moveTo>
                <a:lnTo>
                  <a:pt x="0" y="0"/>
                </a:lnTo>
              </a:path>
            </a:pathLst>
          </a:custGeom>
          <a:noFill/>
          <a:ln w="17935">
            <a:solidFill>
              <a:srgbClr val="000000"/>
            </a:solidFill>
            <a:prstDash val="dot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51" name="object 40"/>
          <p:cNvSpPr/>
          <p:nvPr/>
        </p:nvSpPr>
        <p:spPr bwMode="auto">
          <a:xfrm>
            <a:off x="5916613" y="4570413"/>
            <a:ext cx="77787" cy="6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213" y="69725"/>
              </a:cxn>
              <a:cxn ang="0">
                <a:pos x="77566" y="12916"/>
              </a:cxn>
              <a:cxn ang="0">
                <a:pos x="0" y="0"/>
              </a:cxn>
            </a:cxnLst>
            <a:rect l="0" t="0" r="r" b="b"/>
            <a:pathLst>
              <a:path w="78104" h="69850">
                <a:moveTo>
                  <a:pt x="0" y="0"/>
                </a:moveTo>
                <a:lnTo>
                  <a:pt x="36213" y="69725"/>
                </a:lnTo>
                <a:lnTo>
                  <a:pt x="77566" y="129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52" name="object 41"/>
          <p:cNvSpPr/>
          <p:nvPr/>
        </p:nvSpPr>
        <p:spPr bwMode="auto">
          <a:xfrm>
            <a:off x="6223000" y="3205163"/>
            <a:ext cx="45085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9739" y="362142"/>
              </a:cxn>
            </a:cxnLst>
            <a:rect l="0" t="0" r="r" b="b"/>
            <a:pathLst>
              <a:path w="450215" h="362585">
                <a:moveTo>
                  <a:pt x="0" y="0"/>
                </a:moveTo>
                <a:lnTo>
                  <a:pt x="449739" y="362142"/>
                </a:lnTo>
              </a:path>
            </a:pathLst>
          </a:custGeom>
          <a:noFill/>
          <a:ln w="17934">
            <a:solidFill>
              <a:srgbClr val="000000"/>
            </a:solidFill>
            <a:prstDash val="dot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53" name="object 42"/>
          <p:cNvSpPr/>
          <p:nvPr/>
        </p:nvSpPr>
        <p:spPr bwMode="auto">
          <a:xfrm>
            <a:off x="6643688" y="3533775"/>
            <a:ext cx="77787" cy="71438"/>
          </a:xfrm>
          <a:custGeom>
            <a:avLst/>
            <a:gdLst/>
            <a:ahLst/>
            <a:cxnLst>
              <a:cxn ang="0">
                <a:pos x="44101" y="0"/>
              </a:cxn>
              <a:cxn ang="0">
                <a:pos x="0" y="54895"/>
              </a:cxn>
              <a:cxn ang="0">
                <a:pos x="76729" y="71519"/>
              </a:cxn>
              <a:cxn ang="0">
                <a:pos x="44101" y="0"/>
              </a:cxn>
            </a:cxnLst>
            <a:rect l="0" t="0" r="r" b="b"/>
            <a:pathLst>
              <a:path w="76834" h="71754">
                <a:moveTo>
                  <a:pt x="44101" y="0"/>
                </a:moveTo>
                <a:lnTo>
                  <a:pt x="0" y="54895"/>
                </a:lnTo>
                <a:lnTo>
                  <a:pt x="76729" y="71519"/>
                </a:lnTo>
                <a:lnTo>
                  <a:pt x="4410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54" name="object 43"/>
          <p:cNvSpPr/>
          <p:nvPr/>
        </p:nvSpPr>
        <p:spPr bwMode="auto">
          <a:xfrm>
            <a:off x="3338513" y="4044950"/>
            <a:ext cx="0" cy="6746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74532"/>
              </a:cxn>
            </a:cxnLst>
            <a:rect l="0" t="0" r="r" b="b"/>
            <a:pathLst>
              <a:path h="675004">
                <a:moveTo>
                  <a:pt x="0" y="0"/>
                </a:moveTo>
                <a:lnTo>
                  <a:pt x="0" y="674532"/>
                </a:lnTo>
              </a:path>
            </a:pathLst>
          </a:custGeom>
          <a:noFill/>
          <a:ln w="17927">
            <a:solidFill>
              <a:srgbClr val="000000"/>
            </a:solidFill>
            <a:prstDash val="dot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55" name="object 44"/>
          <p:cNvSpPr/>
          <p:nvPr/>
        </p:nvSpPr>
        <p:spPr bwMode="auto">
          <a:xfrm>
            <a:off x="3302000" y="4711700"/>
            <a:ext cx="71438" cy="69850"/>
          </a:xfrm>
          <a:custGeom>
            <a:avLst/>
            <a:gdLst/>
            <a:ahLst/>
            <a:cxnLst>
              <a:cxn ang="0">
                <a:pos x="70275" y="0"/>
              </a:cxn>
              <a:cxn ang="0">
                <a:pos x="0" y="0"/>
              </a:cxn>
              <a:cxn ang="0">
                <a:pos x="35137" y="70323"/>
              </a:cxn>
              <a:cxn ang="0">
                <a:pos x="70275" y="0"/>
              </a:cxn>
            </a:cxnLst>
            <a:rect l="0" t="0" r="r" b="b"/>
            <a:pathLst>
              <a:path w="70485" h="70485">
                <a:moveTo>
                  <a:pt x="70275" y="0"/>
                </a:moveTo>
                <a:lnTo>
                  <a:pt x="0" y="0"/>
                </a:lnTo>
                <a:lnTo>
                  <a:pt x="35137" y="70323"/>
                </a:lnTo>
                <a:lnTo>
                  <a:pt x="70275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56" name="object 45"/>
          <p:cNvSpPr/>
          <p:nvPr/>
        </p:nvSpPr>
        <p:spPr bwMode="auto">
          <a:xfrm>
            <a:off x="8662988" y="2333625"/>
            <a:ext cx="1587" cy="603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36" y="603012"/>
              </a:cxn>
            </a:cxnLst>
            <a:rect l="0" t="0" r="r" b="b"/>
            <a:pathLst>
              <a:path w="1270" h="603250">
                <a:moveTo>
                  <a:pt x="0" y="0"/>
                </a:moveTo>
                <a:lnTo>
                  <a:pt x="836" y="603012"/>
                </a:lnTo>
              </a:path>
            </a:pathLst>
          </a:custGeom>
          <a:noFill/>
          <a:ln w="17927">
            <a:solidFill>
              <a:srgbClr val="000000"/>
            </a:solidFill>
            <a:prstDash val="dot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57" name="object 46"/>
          <p:cNvSpPr/>
          <p:nvPr/>
        </p:nvSpPr>
        <p:spPr bwMode="auto">
          <a:xfrm>
            <a:off x="8628063" y="2927350"/>
            <a:ext cx="71437" cy="69850"/>
          </a:xfrm>
          <a:custGeom>
            <a:avLst/>
            <a:gdLst/>
            <a:ahLst/>
            <a:cxnLst>
              <a:cxn ang="0">
                <a:pos x="70275" y="0"/>
              </a:cxn>
              <a:cxn ang="0">
                <a:pos x="0" y="0"/>
              </a:cxn>
              <a:cxn ang="0">
                <a:pos x="35257" y="70323"/>
              </a:cxn>
              <a:cxn ang="0">
                <a:pos x="70275" y="0"/>
              </a:cxn>
            </a:cxnLst>
            <a:rect l="0" t="0" r="r" b="b"/>
            <a:pathLst>
              <a:path w="70484" h="70485">
                <a:moveTo>
                  <a:pt x="70275" y="0"/>
                </a:moveTo>
                <a:lnTo>
                  <a:pt x="0" y="0"/>
                </a:lnTo>
                <a:lnTo>
                  <a:pt x="35257" y="70323"/>
                </a:lnTo>
                <a:lnTo>
                  <a:pt x="70275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47" name="object 47"/>
          <p:cNvSpPr txBox="1"/>
          <p:nvPr/>
        </p:nvSpPr>
        <p:spPr>
          <a:xfrm>
            <a:off x="1612795" y="2394991"/>
            <a:ext cx="240665" cy="1543050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700" dirty="0">
                <a:latin typeface="Noto Sans CJK JP Regular"/>
                <a:ea typeface="+mn-ea"/>
                <a:cs typeface="Noto Sans CJK JP Regular"/>
              </a:rPr>
              <a:t>认知</a:t>
            </a:r>
            <a:r>
              <a:rPr sz="1700" spc="5" dirty="0">
                <a:latin typeface="Noto Sans CJK JP Regular"/>
                <a:ea typeface="+mn-ea"/>
                <a:cs typeface="Noto Sans CJK JP Regular"/>
              </a:rPr>
              <a:t>计</a:t>
            </a:r>
            <a:r>
              <a:rPr sz="1700" dirty="0">
                <a:latin typeface="Noto Sans CJK JP Regular"/>
                <a:ea typeface="+mn-ea"/>
                <a:cs typeface="Noto Sans CJK JP Regular"/>
              </a:rPr>
              <a:t>算的</a:t>
            </a:r>
            <a:r>
              <a:rPr sz="1700" spc="75" dirty="0">
                <a:latin typeface="Noto Sans CJK JP Regular"/>
                <a:ea typeface="+mn-ea"/>
                <a:cs typeface="Noto Sans CJK JP Regular"/>
              </a:rPr>
              <a:t>演</a:t>
            </a:r>
            <a:r>
              <a:rPr sz="1700" dirty="0">
                <a:latin typeface="Noto Sans CJK JP Regular"/>
                <a:ea typeface="+mn-ea"/>
                <a:cs typeface="Noto Sans CJK JP Regular"/>
              </a:rPr>
              <a:t>进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object 2"/>
          <p:cNvSpPr/>
          <p:nvPr/>
        </p:nvSpPr>
        <p:spPr bwMode="auto">
          <a:xfrm>
            <a:off x="4537075" y="1295400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89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89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4781550" y="1284288"/>
            <a:ext cx="280988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1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4339" name="object 4"/>
          <p:cNvSpPr/>
          <p:nvPr/>
        </p:nvSpPr>
        <p:spPr bwMode="auto">
          <a:xfrm>
            <a:off x="4537075" y="2312988"/>
            <a:ext cx="769938" cy="719137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1"/>
              </a:cxn>
              <a:cxn ang="0">
                <a:pos x="384810" y="720089"/>
              </a:cxn>
              <a:cxn ang="0">
                <a:pos x="769619" y="576071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1"/>
                </a:lnTo>
                <a:lnTo>
                  <a:pt x="384810" y="720089"/>
                </a:lnTo>
                <a:lnTo>
                  <a:pt x="769619" y="576071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object 5"/>
          <p:cNvSpPr txBox="1"/>
          <p:nvPr/>
        </p:nvSpPr>
        <p:spPr>
          <a:xfrm>
            <a:off x="4781550" y="2300288"/>
            <a:ext cx="280988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2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4341" name="object 6"/>
          <p:cNvSpPr/>
          <p:nvPr/>
        </p:nvSpPr>
        <p:spPr bwMode="auto">
          <a:xfrm>
            <a:off x="4537075" y="3328988"/>
            <a:ext cx="769938" cy="719137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90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90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4342" name="object 7"/>
          <p:cNvSpPr txBox="1">
            <a:spLocks noChangeArrowheads="1"/>
          </p:cNvSpPr>
          <p:nvPr/>
        </p:nvSpPr>
        <p:spPr bwMode="auto">
          <a:xfrm>
            <a:off x="4781550" y="3316288"/>
            <a:ext cx="280988" cy="574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3600" b="1">
                <a:solidFill>
                  <a:srgbClr val="FFFFFF"/>
                </a:solidFill>
                <a:cs typeface="Arial" panose="020B0604020202020204" pitchFamily="34" charset="0"/>
              </a:rPr>
              <a:t>3</a:t>
            </a:r>
            <a:endParaRPr lang="en-US" altLang="zh-CN" sz="3600">
              <a:cs typeface="Arial" panose="020B0604020202020204" pitchFamily="34" charset="0"/>
            </a:endParaRPr>
          </a:p>
        </p:txBody>
      </p:sp>
      <p:sp>
        <p:nvSpPr>
          <p:cNvPr id="14343" name="object 8"/>
          <p:cNvSpPr/>
          <p:nvPr/>
        </p:nvSpPr>
        <p:spPr bwMode="auto">
          <a:xfrm>
            <a:off x="4537075" y="4343400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1"/>
              </a:cxn>
              <a:cxn ang="0">
                <a:pos x="384810" y="720089"/>
              </a:cxn>
              <a:cxn ang="0">
                <a:pos x="769619" y="576071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1"/>
                </a:lnTo>
                <a:lnTo>
                  <a:pt x="384810" y="720089"/>
                </a:lnTo>
                <a:lnTo>
                  <a:pt x="769619" y="576071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" name="object 9"/>
          <p:cNvSpPr txBox="1"/>
          <p:nvPr/>
        </p:nvSpPr>
        <p:spPr>
          <a:xfrm>
            <a:off x="4781550" y="4332288"/>
            <a:ext cx="280988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spc="-5" dirty="0">
                <a:solidFill>
                  <a:srgbClr val="FFFFFF"/>
                </a:solidFill>
                <a:latin typeface="Arial" panose="020B0604020202020204"/>
                <a:ea typeface="+mn-ea"/>
                <a:cs typeface="Arial" panose="020B0604020202020204"/>
              </a:rPr>
              <a:t>4</a:t>
            </a:r>
            <a:endParaRPr sz="360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4345" name="object 10"/>
          <p:cNvSpPr/>
          <p:nvPr/>
        </p:nvSpPr>
        <p:spPr bwMode="auto">
          <a:xfrm>
            <a:off x="5446713" y="1876425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4346" name="object 11"/>
          <p:cNvSpPr/>
          <p:nvPr/>
        </p:nvSpPr>
        <p:spPr bwMode="auto">
          <a:xfrm>
            <a:off x="5446713" y="2892425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4347" name="object 12"/>
          <p:cNvSpPr/>
          <p:nvPr/>
        </p:nvSpPr>
        <p:spPr bwMode="auto">
          <a:xfrm>
            <a:off x="5446713" y="5068888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4348" name="object 13"/>
          <p:cNvSpPr/>
          <p:nvPr/>
        </p:nvSpPr>
        <p:spPr bwMode="auto">
          <a:xfrm>
            <a:off x="5446713" y="3933825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4349" name="object 14"/>
          <p:cNvSpPr txBox="1">
            <a:spLocks noChangeArrowheads="1"/>
          </p:cNvSpPr>
          <p:nvPr/>
        </p:nvSpPr>
        <p:spPr bwMode="auto">
          <a:xfrm>
            <a:off x="5727700" y="1290638"/>
            <a:ext cx="3582988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从认知科学到认知计算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4350" name="object 15"/>
          <p:cNvSpPr txBox="1">
            <a:spLocks noChangeArrowheads="1"/>
          </p:cNvSpPr>
          <p:nvPr/>
        </p:nvSpPr>
        <p:spPr bwMode="auto">
          <a:xfrm>
            <a:off x="5727700" y="2319338"/>
            <a:ext cx="3584575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以人为中心的认知循环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4351" name="object 16"/>
          <p:cNvSpPr txBox="1">
            <a:spLocks noChangeArrowheads="1"/>
          </p:cNvSpPr>
          <p:nvPr/>
        </p:nvSpPr>
        <p:spPr bwMode="auto">
          <a:xfrm>
            <a:off x="5727700" y="3335338"/>
            <a:ext cx="14478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 dirty="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情感认知</a:t>
            </a:r>
            <a:endParaRPr lang="zh-CN" altLang="en-US" sz="2800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4352" name="object 17"/>
          <p:cNvSpPr txBox="1">
            <a:spLocks noChangeArrowheads="1"/>
          </p:cNvSpPr>
          <p:nvPr/>
        </p:nvSpPr>
        <p:spPr bwMode="auto">
          <a:xfrm>
            <a:off x="5727700" y="4351338"/>
            <a:ext cx="1092200" cy="452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脑认知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4354" name="object 19"/>
          <p:cNvSpPr/>
          <p:nvPr/>
        </p:nvSpPr>
        <p:spPr bwMode="auto">
          <a:xfrm>
            <a:off x="0" y="3692525"/>
            <a:ext cx="2346325" cy="31670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167633"/>
              </a:cxn>
              <a:cxn ang="0">
                <a:pos x="2346198" y="3167633"/>
              </a:cxn>
              <a:cxn ang="0">
                <a:pos x="0" y="0"/>
              </a:cxn>
            </a:cxnLst>
            <a:rect l="0" t="0" r="r" b="b"/>
            <a:pathLst>
              <a:path w="2346325" h="3168015">
                <a:moveTo>
                  <a:pt x="0" y="0"/>
                </a:moveTo>
                <a:lnTo>
                  <a:pt x="0" y="3167633"/>
                </a:lnTo>
                <a:lnTo>
                  <a:pt x="2346198" y="3167633"/>
                </a:lnTo>
                <a:lnTo>
                  <a:pt x="0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4356" name="object 21"/>
          <p:cNvSpPr/>
          <p:nvPr/>
        </p:nvSpPr>
        <p:spPr bwMode="auto">
          <a:xfrm>
            <a:off x="4537075" y="5464175"/>
            <a:ext cx="769938" cy="720725"/>
          </a:xfrm>
          <a:custGeom>
            <a:avLst/>
            <a:gdLst/>
            <a:ahLst/>
            <a:cxnLst>
              <a:cxn ang="0">
                <a:pos x="769619" y="0"/>
              </a:cxn>
              <a:cxn ang="0">
                <a:pos x="0" y="0"/>
              </a:cxn>
              <a:cxn ang="0">
                <a:pos x="0" y="576072"/>
              </a:cxn>
              <a:cxn ang="0">
                <a:pos x="384810" y="720090"/>
              </a:cxn>
              <a:cxn ang="0">
                <a:pos x="769619" y="576072"/>
              </a:cxn>
              <a:cxn ang="0">
                <a:pos x="769619" y="0"/>
              </a:cxn>
            </a:cxnLst>
            <a:rect l="0" t="0" r="r" b="b"/>
            <a:pathLst>
              <a:path w="769620" h="720089">
                <a:moveTo>
                  <a:pt x="769619" y="0"/>
                </a:moveTo>
                <a:lnTo>
                  <a:pt x="0" y="0"/>
                </a:lnTo>
                <a:lnTo>
                  <a:pt x="0" y="576072"/>
                </a:lnTo>
                <a:lnTo>
                  <a:pt x="384810" y="720090"/>
                </a:lnTo>
                <a:lnTo>
                  <a:pt x="769619" y="576072"/>
                </a:lnTo>
                <a:lnTo>
                  <a:pt x="769619" y="0"/>
                </a:lnTo>
                <a:close/>
              </a:path>
            </a:pathLst>
          </a:custGeom>
          <a:solidFill>
            <a:srgbClr val="1379D3"/>
          </a:solidFill>
          <a:ln w="9525">
            <a:noFill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4357" name="object 22"/>
          <p:cNvSpPr txBox="1">
            <a:spLocks noChangeArrowheads="1"/>
          </p:cNvSpPr>
          <p:nvPr/>
        </p:nvSpPr>
        <p:spPr bwMode="auto">
          <a:xfrm>
            <a:off x="4781550" y="5453063"/>
            <a:ext cx="280988" cy="574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3600" b="1">
                <a:solidFill>
                  <a:srgbClr val="FFFFFF"/>
                </a:solidFill>
                <a:cs typeface="Arial" panose="020B0604020202020204" pitchFamily="34" charset="0"/>
              </a:rPr>
              <a:t>5</a:t>
            </a:r>
            <a:endParaRPr lang="en-US" altLang="zh-CN" sz="3600">
              <a:cs typeface="Arial" panose="020B0604020202020204" pitchFamily="34" charset="0"/>
            </a:endParaRPr>
          </a:p>
        </p:txBody>
      </p:sp>
      <p:sp>
        <p:nvSpPr>
          <p:cNvPr id="14358" name="object 23"/>
          <p:cNvSpPr/>
          <p:nvPr/>
        </p:nvSpPr>
        <p:spPr bwMode="auto">
          <a:xfrm>
            <a:off x="5446713" y="6045200"/>
            <a:ext cx="42291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29100" y="0"/>
              </a:cxn>
            </a:cxnLst>
            <a:rect l="0" t="0" r="r" b="b"/>
            <a:pathLst>
              <a:path w="4229100">
                <a:moveTo>
                  <a:pt x="0" y="0"/>
                </a:moveTo>
                <a:lnTo>
                  <a:pt x="4229100" y="0"/>
                </a:lnTo>
              </a:path>
            </a:pathLst>
          </a:custGeom>
          <a:noFill/>
          <a:ln w="12954">
            <a:solidFill>
              <a:srgbClr val="30437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4359" name="object 24"/>
          <p:cNvSpPr txBox="1">
            <a:spLocks noChangeArrowheads="1"/>
          </p:cNvSpPr>
          <p:nvPr/>
        </p:nvSpPr>
        <p:spPr bwMode="auto">
          <a:xfrm>
            <a:off x="5727700" y="5470525"/>
            <a:ext cx="3227388" cy="454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>
                <a:solidFill>
                  <a:srgbClr val="585858"/>
                </a:solidFill>
                <a:latin typeface="Noto Sans CJK JP Regular"/>
                <a:ea typeface="Noto Sans CJK JP Regular"/>
                <a:cs typeface="Noto Sans CJK JP Regular"/>
              </a:rPr>
              <a:t>认知计算与深度学习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object 2"/>
          <p:cNvSpPr>
            <a:spLocks noGrp="1"/>
          </p:cNvSpPr>
          <p:nvPr>
            <p:ph type="title"/>
          </p:nvPr>
        </p:nvSpPr>
        <p:spPr>
          <a:xfrm>
            <a:off x="950913" y="139700"/>
            <a:ext cx="3582987" cy="452438"/>
          </a:xfrm>
        </p:spPr>
        <p:txBody>
          <a:bodyPr tIns="12700"/>
          <a:lstStyle/>
          <a:p>
            <a:pPr marL="12700" eaLnBrk="1" hangingPunct="1">
              <a:spcBef>
                <a:spcPts val="100"/>
              </a:spcBef>
            </a:pPr>
            <a:r>
              <a:rPr lang="zh-CN" altLang="en-US" sz="2800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</a:rPr>
              <a:t>以人为中心的认知循环</a:t>
            </a:r>
            <a:endParaRPr lang="zh-CN" altLang="en-US" sz="28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15362" name="object 3"/>
          <p:cNvSpPr/>
          <p:nvPr/>
        </p:nvSpPr>
        <p:spPr bwMode="auto">
          <a:xfrm>
            <a:off x="1325563" y="6821488"/>
            <a:ext cx="448786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80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80" y="0"/>
                </a:lnTo>
              </a:path>
            </a:pathLst>
          </a:custGeom>
          <a:noFill/>
          <a:ln w="76200">
            <a:solidFill>
              <a:srgbClr val="D9D9D9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63" name="object 4"/>
          <p:cNvSpPr/>
          <p:nvPr/>
        </p:nvSpPr>
        <p:spPr bwMode="auto">
          <a:xfrm>
            <a:off x="6367463" y="6821488"/>
            <a:ext cx="448945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88179" y="0"/>
              </a:cxn>
            </a:cxnLst>
            <a:rect l="0" t="0" r="r" b="b"/>
            <a:pathLst>
              <a:path w="4488180">
                <a:moveTo>
                  <a:pt x="0" y="0"/>
                </a:moveTo>
                <a:lnTo>
                  <a:pt x="4488179" y="0"/>
                </a:lnTo>
              </a:path>
            </a:pathLst>
          </a:custGeom>
          <a:noFill/>
          <a:ln w="76200">
            <a:solidFill>
              <a:srgbClr val="1379D3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64" name="object 5"/>
          <p:cNvSpPr/>
          <p:nvPr/>
        </p:nvSpPr>
        <p:spPr bwMode="auto">
          <a:xfrm>
            <a:off x="3443288" y="1174750"/>
            <a:ext cx="1143000" cy="1143000"/>
          </a:xfrm>
          <a:custGeom>
            <a:avLst/>
            <a:gdLst/>
            <a:ahLst/>
            <a:cxnLst>
              <a:cxn ang="0">
                <a:pos x="1893" y="524301"/>
              </a:cxn>
              <a:cxn ang="0">
                <a:pos x="16600" y="433900"/>
              </a:cxn>
              <a:cxn ang="0">
                <a:pos x="44888" y="348843"/>
              </a:cxn>
              <a:cxn ang="0">
                <a:pos x="85583" y="270305"/>
              </a:cxn>
              <a:cxn ang="0">
                <a:pos x="137510" y="199464"/>
              </a:cxn>
              <a:cxn ang="0">
                <a:pos x="199493" y="137497"/>
              </a:cxn>
              <a:cxn ang="0">
                <a:pos x="270359" y="85579"/>
              </a:cxn>
              <a:cxn ang="0">
                <a:pos x="348933" y="44888"/>
              </a:cxn>
              <a:cxn ang="0">
                <a:pos x="434039" y="16601"/>
              </a:cxn>
              <a:cxn ang="0">
                <a:pos x="524503" y="1893"/>
              </a:cxn>
              <a:cxn ang="0">
                <a:pos x="618234" y="1893"/>
              </a:cxn>
              <a:cxn ang="0">
                <a:pos x="708673" y="16601"/>
              </a:cxn>
              <a:cxn ang="0">
                <a:pos x="793766" y="44888"/>
              </a:cxn>
              <a:cxn ang="0">
                <a:pos x="872336" y="85579"/>
              </a:cxn>
              <a:cxn ang="0">
                <a:pos x="943207" y="137497"/>
              </a:cxn>
              <a:cxn ang="0">
                <a:pos x="1005201" y="199464"/>
              </a:cxn>
              <a:cxn ang="0">
                <a:pos x="1057140" y="270305"/>
              </a:cxn>
              <a:cxn ang="0">
                <a:pos x="1097848" y="348843"/>
              </a:cxn>
              <a:cxn ang="0">
                <a:pos x="1126147" y="433900"/>
              </a:cxn>
              <a:cxn ang="0">
                <a:pos x="1140861" y="524301"/>
              </a:cxn>
              <a:cxn ang="0">
                <a:pos x="1140861" y="617974"/>
              </a:cxn>
              <a:cxn ang="0">
                <a:pos x="1126147" y="708375"/>
              </a:cxn>
              <a:cxn ang="0">
                <a:pos x="1097848" y="793433"/>
              </a:cxn>
              <a:cxn ang="0">
                <a:pos x="1057140" y="871970"/>
              </a:cxn>
              <a:cxn ang="0">
                <a:pos x="1005201" y="942811"/>
              </a:cxn>
              <a:cxn ang="0">
                <a:pos x="943207" y="1004778"/>
              </a:cxn>
              <a:cxn ang="0">
                <a:pos x="872336" y="1056696"/>
              </a:cxn>
              <a:cxn ang="0">
                <a:pos x="793766" y="1097387"/>
              </a:cxn>
              <a:cxn ang="0">
                <a:pos x="708673" y="1125675"/>
              </a:cxn>
              <a:cxn ang="0">
                <a:pos x="618234" y="1140382"/>
              </a:cxn>
              <a:cxn ang="0">
                <a:pos x="524503" y="1140382"/>
              </a:cxn>
              <a:cxn ang="0">
                <a:pos x="434039" y="1125674"/>
              </a:cxn>
              <a:cxn ang="0">
                <a:pos x="348933" y="1097387"/>
              </a:cxn>
              <a:cxn ang="0">
                <a:pos x="270359" y="1056696"/>
              </a:cxn>
              <a:cxn ang="0">
                <a:pos x="199493" y="1004778"/>
              </a:cxn>
              <a:cxn ang="0">
                <a:pos x="137510" y="942811"/>
              </a:cxn>
              <a:cxn ang="0">
                <a:pos x="85583" y="871970"/>
              </a:cxn>
              <a:cxn ang="0">
                <a:pos x="44888" y="793432"/>
              </a:cxn>
              <a:cxn ang="0">
                <a:pos x="16600" y="708375"/>
              </a:cxn>
              <a:cxn ang="0">
                <a:pos x="1893" y="617974"/>
              </a:cxn>
            </a:cxnLst>
            <a:rect l="0" t="0" r="r" b="b"/>
            <a:pathLst>
              <a:path w="1143000" h="1142364">
                <a:moveTo>
                  <a:pt x="0" y="571138"/>
                </a:moveTo>
                <a:lnTo>
                  <a:pt x="1893" y="524301"/>
                </a:lnTo>
                <a:lnTo>
                  <a:pt x="7475" y="478506"/>
                </a:lnTo>
                <a:lnTo>
                  <a:pt x="16600" y="433900"/>
                </a:lnTo>
                <a:lnTo>
                  <a:pt x="29120" y="390630"/>
                </a:lnTo>
                <a:lnTo>
                  <a:pt x="44888" y="348843"/>
                </a:lnTo>
                <a:lnTo>
                  <a:pt x="63758" y="308685"/>
                </a:lnTo>
                <a:lnTo>
                  <a:pt x="85583" y="270305"/>
                </a:lnTo>
                <a:lnTo>
                  <a:pt x="110216" y="233849"/>
                </a:lnTo>
                <a:lnTo>
                  <a:pt x="137510" y="199464"/>
                </a:lnTo>
                <a:lnTo>
                  <a:pt x="167318" y="167298"/>
                </a:lnTo>
                <a:lnTo>
                  <a:pt x="199493" y="137497"/>
                </a:lnTo>
                <a:lnTo>
                  <a:pt x="233889" y="110208"/>
                </a:lnTo>
                <a:lnTo>
                  <a:pt x="270359" y="85579"/>
                </a:lnTo>
                <a:lnTo>
                  <a:pt x="308756" y="63757"/>
                </a:lnTo>
                <a:lnTo>
                  <a:pt x="348933" y="44888"/>
                </a:lnTo>
                <a:lnTo>
                  <a:pt x="390743" y="29121"/>
                </a:lnTo>
                <a:lnTo>
                  <a:pt x="434039" y="16601"/>
                </a:lnTo>
                <a:lnTo>
                  <a:pt x="478675" y="7476"/>
                </a:lnTo>
                <a:lnTo>
                  <a:pt x="524503" y="1893"/>
                </a:lnTo>
                <a:lnTo>
                  <a:pt x="571378" y="0"/>
                </a:lnTo>
                <a:lnTo>
                  <a:pt x="618234" y="1893"/>
                </a:lnTo>
                <a:lnTo>
                  <a:pt x="664048" y="7476"/>
                </a:lnTo>
                <a:lnTo>
                  <a:pt x="708673" y="16601"/>
                </a:lnTo>
                <a:lnTo>
                  <a:pt x="751961" y="29121"/>
                </a:lnTo>
                <a:lnTo>
                  <a:pt x="793766" y="44888"/>
                </a:lnTo>
                <a:lnTo>
                  <a:pt x="833940" y="63757"/>
                </a:lnTo>
                <a:lnTo>
                  <a:pt x="872336" y="85579"/>
                </a:lnTo>
                <a:lnTo>
                  <a:pt x="908808" y="110208"/>
                </a:lnTo>
                <a:lnTo>
                  <a:pt x="943207" y="137497"/>
                </a:lnTo>
                <a:lnTo>
                  <a:pt x="975387" y="167298"/>
                </a:lnTo>
                <a:lnTo>
                  <a:pt x="1005201" y="199464"/>
                </a:lnTo>
                <a:lnTo>
                  <a:pt x="1032501" y="233849"/>
                </a:lnTo>
                <a:lnTo>
                  <a:pt x="1057140" y="270305"/>
                </a:lnTo>
                <a:lnTo>
                  <a:pt x="1078971" y="308685"/>
                </a:lnTo>
                <a:lnTo>
                  <a:pt x="1097848" y="348843"/>
                </a:lnTo>
                <a:lnTo>
                  <a:pt x="1113622" y="390630"/>
                </a:lnTo>
                <a:lnTo>
                  <a:pt x="1126147" y="433900"/>
                </a:lnTo>
                <a:lnTo>
                  <a:pt x="1135276" y="478506"/>
                </a:lnTo>
                <a:lnTo>
                  <a:pt x="1140861" y="524301"/>
                </a:lnTo>
                <a:lnTo>
                  <a:pt x="1142756" y="571138"/>
                </a:lnTo>
                <a:lnTo>
                  <a:pt x="1140861" y="617974"/>
                </a:lnTo>
                <a:lnTo>
                  <a:pt x="1135276" y="663769"/>
                </a:lnTo>
                <a:lnTo>
                  <a:pt x="1126147" y="708375"/>
                </a:lnTo>
                <a:lnTo>
                  <a:pt x="1113622" y="751645"/>
                </a:lnTo>
                <a:lnTo>
                  <a:pt x="1097848" y="793433"/>
                </a:lnTo>
                <a:lnTo>
                  <a:pt x="1078971" y="833590"/>
                </a:lnTo>
                <a:lnTo>
                  <a:pt x="1057140" y="871970"/>
                </a:lnTo>
                <a:lnTo>
                  <a:pt x="1032501" y="908426"/>
                </a:lnTo>
                <a:lnTo>
                  <a:pt x="1005201" y="942811"/>
                </a:lnTo>
                <a:lnTo>
                  <a:pt x="975387" y="974977"/>
                </a:lnTo>
                <a:lnTo>
                  <a:pt x="943207" y="1004778"/>
                </a:lnTo>
                <a:lnTo>
                  <a:pt x="908808" y="1032067"/>
                </a:lnTo>
                <a:lnTo>
                  <a:pt x="872336" y="1056696"/>
                </a:lnTo>
                <a:lnTo>
                  <a:pt x="833940" y="1078518"/>
                </a:lnTo>
                <a:lnTo>
                  <a:pt x="793766" y="1097387"/>
                </a:lnTo>
                <a:lnTo>
                  <a:pt x="751961" y="1113155"/>
                </a:lnTo>
                <a:lnTo>
                  <a:pt x="708673" y="1125675"/>
                </a:lnTo>
                <a:lnTo>
                  <a:pt x="664048" y="1134799"/>
                </a:lnTo>
                <a:lnTo>
                  <a:pt x="618234" y="1140382"/>
                </a:lnTo>
                <a:lnTo>
                  <a:pt x="571378" y="1142276"/>
                </a:lnTo>
                <a:lnTo>
                  <a:pt x="524503" y="1140382"/>
                </a:lnTo>
                <a:lnTo>
                  <a:pt x="478675" y="1134799"/>
                </a:lnTo>
                <a:lnTo>
                  <a:pt x="434039" y="1125674"/>
                </a:lnTo>
                <a:lnTo>
                  <a:pt x="390743" y="1113155"/>
                </a:lnTo>
                <a:lnTo>
                  <a:pt x="348933" y="1097387"/>
                </a:lnTo>
                <a:lnTo>
                  <a:pt x="308756" y="1078518"/>
                </a:lnTo>
                <a:lnTo>
                  <a:pt x="270359" y="1056696"/>
                </a:lnTo>
                <a:lnTo>
                  <a:pt x="233889" y="1032067"/>
                </a:lnTo>
                <a:lnTo>
                  <a:pt x="199493" y="1004778"/>
                </a:lnTo>
                <a:lnTo>
                  <a:pt x="167318" y="974977"/>
                </a:lnTo>
                <a:lnTo>
                  <a:pt x="137510" y="942811"/>
                </a:lnTo>
                <a:lnTo>
                  <a:pt x="110216" y="908426"/>
                </a:lnTo>
                <a:lnTo>
                  <a:pt x="85583" y="871970"/>
                </a:lnTo>
                <a:lnTo>
                  <a:pt x="63758" y="833590"/>
                </a:lnTo>
                <a:lnTo>
                  <a:pt x="44888" y="793432"/>
                </a:lnTo>
                <a:lnTo>
                  <a:pt x="29120" y="751645"/>
                </a:lnTo>
                <a:lnTo>
                  <a:pt x="16600" y="708375"/>
                </a:lnTo>
                <a:lnTo>
                  <a:pt x="7475" y="663769"/>
                </a:lnTo>
                <a:lnTo>
                  <a:pt x="1893" y="617974"/>
                </a:lnTo>
                <a:lnTo>
                  <a:pt x="0" y="571138"/>
                </a:lnTo>
                <a:close/>
              </a:path>
            </a:pathLst>
          </a:custGeom>
          <a:noFill/>
          <a:ln w="10086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6" name="object 6"/>
          <p:cNvSpPr txBox="1"/>
          <p:nvPr/>
        </p:nvSpPr>
        <p:spPr>
          <a:xfrm>
            <a:off x="3900488" y="1587500"/>
            <a:ext cx="238125" cy="280988"/>
          </a:xfrm>
          <a:prstGeom prst="rect">
            <a:avLst/>
          </a:prstGeom>
        </p:spPr>
        <p:txBody>
          <a:bodyPr lIns="0" tIns="15240" rIns="0" bIns="0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人</a:t>
            </a:r>
          </a:p>
        </p:txBody>
      </p:sp>
      <p:sp>
        <p:nvSpPr>
          <p:cNvPr id="15366" name="object 7"/>
          <p:cNvSpPr/>
          <p:nvPr/>
        </p:nvSpPr>
        <p:spPr bwMode="auto">
          <a:xfrm>
            <a:off x="1720850" y="2092325"/>
            <a:ext cx="1252538" cy="1662113"/>
          </a:xfrm>
          <a:custGeom>
            <a:avLst/>
            <a:gdLst/>
            <a:ahLst/>
            <a:cxnLst>
              <a:cxn ang="0">
                <a:pos x="1252409" y="224989"/>
              </a:cxn>
              <a:cxn ang="0">
                <a:pos x="1131940" y="247288"/>
              </a:cxn>
              <a:cxn ang="0">
                <a:pos x="1041232" y="271563"/>
              </a:cxn>
              <a:cxn ang="0">
                <a:pos x="954331" y="303151"/>
              </a:cxn>
              <a:cxn ang="0">
                <a:pos x="871519" y="341651"/>
              </a:cxn>
              <a:cxn ang="0">
                <a:pos x="793079" y="386660"/>
              </a:cxn>
              <a:cxn ang="0">
                <a:pos x="719291" y="437776"/>
              </a:cxn>
              <a:cxn ang="0">
                <a:pos x="650438" y="494597"/>
              </a:cxn>
              <a:cxn ang="0">
                <a:pos x="586801" y="556719"/>
              </a:cxn>
              <a:cxn ang="0">
                <a:pos x="528662" y="623742"/>
              </a:cxn>
              <a:cxn ang="0">
                <a:pos x="476303" y="695263"/>
              </a:cxn>
              <a:cxn ang="0">
                <a:pos x="430005" y="770880"/>
              </a:cxn>
              <a:cxn ang="0">
                <a:pos x="390049" y="850190"/>
              </a:cxn>
              <a:cxn ang="0">
                <a:pos x="356718" y="932792"/>
              </a:cxn>
              <a:cxn ang="0">
                <a:pos x="330294" y="1018282"/>
              </a:cxn>
              <a:cxn ang="0">
                <a:pos x="311057" y="1106259"/>
              </a:cxn>
              <a:cxn ang="0">
                <a:pos x="299290" y="1196321"/>
              </a:cxn>
              <a:cxn ang="0">
                <a:pos x="295275" y="1288065"/>
              </a:cxn>
              <a:cxn ang="0">
                <a:pos x="299292" y="1381090"/>
              </a:cxn>
              <a:cxn ang="0">
                <a:pos x="311624" y="1474992"/>
              </a:cxn>
              <a:cxn ang="0">
                <a:pos x="311624" y="1475395"/>
              </a:cxn>
              <a:cxn ang="0">
                <a:pos x="318208" y="1512468"/>
              </a:cxn>
              <a:cxn ang="0">
                <a:pos x="228578" y="1662371"/>
              </a:cxn>
              <a:cxn ang="0">
                <a:pos x="93124" y="1552093"/>
              </a:cxn>
              <a:cxn ang="0">
                <a:pos x="79099" y="1467273"/>
              </a:cxn>
              <a:cxn ang="0">
                <a:pos x="69382" y="1371689"/>
              </a:cxn>
              <a:cxn ang="0">
                <a:pos x="66739" y="1276944"/>
              </a:cxn>
              <a:cxn ang="0">
                <a:pos x="70969" y="1183328"/>
              </a:cxn>
              <a:cxn ang="0">
                <a:pos x="81867" y="1091132"/>
              </a:cxn>
              <a:cxn ang="0">
                <a:pos x="99230" y="1000645"/>
              </a:cxn>
              <a:cxn ang="0">
                <a:pos x="122855" y="912160"/>
              </a:cxn>
              <a:cxn ang="0">
                <a:pos x="152538" y="825966"/>
              </a:cxn>
              <a:cxn ang="0">
                <a:pos x="188077" y="742353"/>
              </a:cxn>
              <a:cxn ang="0">
                <a:pos x="229269" y="661613"/>
              </a:cxn>
              <a:cxn ang="0">
                <a:pos x="275909" y="584035"/>
              </a:cxn>
              <a:cxn ang="0">
                <a:pos x="327795" y="509911"/>
              </a:cxn>
              <a:cxn ang="0">
                <a:pos x="384724" y="439530"/>
              </a:cxn>
              <a:cxn ang="0">
                <a:pos x="446492" y="373183"/>
              </a:cxn>
              <a:cxn ang="0">
                <a:pos x="512896" y="311161"/>
              </a:cxn>
              <a:cxn ang="0">
                <a:pos x="583733" y="253753"/>
              </a:cxn>
              <a:cxn ang="0">
                <a:pos x="658799" y="201252"/>
              </a:cxn>
              <a:cxn ang="0">
                <a:pos x="737892" y="153947"/>
              </a:cxn>
              <a:cxn ang="0">
                <a:pos x="820808" y="112128"/>
              </a:cxn>
              <a:cxn ang="0">
                <a:pos x="907344" y="76086"/>
              </a:cxn>
              <a:cxn ang="0">
                <a:pos x="997296" y="46112"/>
              </a:cxn>
              <a:cxn ang="0">
                <a:pos x="1090462" y="22496"/>
              </a:cxn>
              <a:cxn ang="0">
                <a:pos x="1138455" y="13163"/>
              </a:cxn>
              <a:cxn ang="0">
                <a:pos x="1138993" y="13029"/>
              </a:cxn>
            </a:cxnLst>
            <a:rect l="0" t="0" r="r" b="b"/>
            <a:pathLst>
              <a:path w="1252855" h="1662429">
                <a:moveTo>
                  <a:pt x="1212767" y="0"/>
                </a:moveTo>
                <a:lnTo>
                  <a:pt x="1252409" y="224989"/>
                </a:lnTo>
                <a:lnTo>
                  <a:pt x="1178635" y="238018"/>
                </a:lnTo>
                <a:lnTo>
                  <a:pt x="1131940" y="247288"/>
                </a:lnTo>
                <a:lnTo>
                  <a:pt x="1086128" y="258486"/>
                </a:lnTo>
                <a:lnTo>
                  <a:pt x="1041232" y="271563"/>
                </a:lnTo>
                <a:lnTo>
                  <a:pt x="997287" y="286468"/>
                </a:lnTo>
                <a:lnTo>
                  <a:pt x="954331" y="303151"/>
                </a:lnTo>
                <a:lnTo>
                  <a:pt x="912396" y="321563"/>
                </a:lnTo>
                <a:lnTo>
                  <a:pt x="871519" y="341651"/>
                </a:lnTo>
                <a:lnTo>
                  <a:pt x="831735" y="363367"/>
                </a:lnTo>
                <a:lnTo>
                  <a:pt x="793079" y="386660"/>
                </a:lnTo>
                <a:lnTo>
                  <a:pt x="755586" y="411480"/>
                </a:lnTo>
                <a:lnTo>
                  <a:pt x="719291" y="437776"/>
                </a:lnTo>
                <a:lnTo>
                  <a:pt x="684230" y="465498"/>
                </a:lnTo>
                <a:lnTo>
                  <a:pt x="650438" y="494597"/>
                </a:lnTo>
                <a:lnTo>
                  <a:pt x="617950" y="525020"/>
                </a:lnTo>
                <a:lnTo>
                  <a:pt x="586801" y="556719"/>
                </a:lnTo>
                <a:lnTo>
                  <a:pt x="557027" y="589644"/>
                </a:lnTo>
                <a:lnTo>
                  <a:pt x="528662" y="623742"/>
                </a:lnTo>
                <a:lnTo>
                  <a:pt x="501742" y="658966"/>
                </a:lnTo>
                <a:lnTo>
                  <a:pt x="476303" y="695263"/>
                </a:lnTo>
                <a:lnTo>
                  <a:pt x="452378" y="732585"/>
                </a:lnTo>
                <a:lnTo>
                  <a:pt x="430005" y="770880"/>
                </a:lnTo>
                <a:lnTo>
                  <a:pt x="409216" y="810099"/>
                </a:lnTo>
                <a:lnTo>
                  <a:pt x="390049" y="850190"/>
                </a:lnTo>
                <a:lnTo>
                  <a:pt x="372538" y="891105"/>
                </a:lnTo>
                <a:lnTo>
                  <a:pt x="356718" y="932792"/>
                </a:lnTo>
                <a:lnTo>
                  <a:pt x="342625" y="975201"/>
                </a:lnTo>
                <a:lnTo>
                  <a:pt x="330294" y="1018282"/>
                </a:lnTo>
                <a:lnTo>
                  <a:pt x="319760" y="1061985"/>
                </a:lnTo>
                <a:lnTo>
                  <a:pt x="311057" y="1106259"/>
                </a:lnTo>
                <a:lnTo>
                  <a:pt x="304222" y="1151055"/>
                </a:lnTo>
                <a:lnTo>
                  <a:pt x="299290" y="1196321"/>
                </a:lnTo>
                <a:lnTo>
                  <a:pt x="296296" y="1242008"/>
                </a:lnTo>
                <a:lnTo>
                  <a:pt x="295275" y="1288065"/>
                </a:lnTo>
                <a:lnTo>
                  <a:pt x="296261" y="1334443"/>
                </a:lnTo>
                <a:lnTo>
                  <a:pt x="299292" y="1381090"/>
                </a:lnTo>
                <a:lnTo>
                  <a:pt x="304401" y="1427956"/>
                </a:lnTo>
                <a:lnTo>
                  <a:pt x="311624" y="1474992"/>
                </a:lnTo>
                <a:lnTo>
                  <a:pt x="311624" y="1475126"/>
                </a:lnTo>
                <a:lnTo>
                  <a:pt x="311624" y="1475395"/>
                </a:lnTo>
                <a:lnTo>
                  <a:pt x="311758" y="1475663"/>
                </a:lnTo>
                <a:lnTo>
                  <a:pt x="318208" y="1512468"/>
                </a:lnTo>
                <a:lnTo>
                  <a:pt x="411467" y="1496080"/>
                </a:lnTo>
                <a:lnTo>
                  <a:pt x="228578" y="1662371"/>
                </a:lnTo>
                <a:lnTo>
                  <a:pt x="0" y="1568614"/>
                </a:lnTo>
                <a:lnTo>
                  <a:pt x="93124" y="1552093"/>
                </a:lnTo>
                <a:lnTo>
                  <a:pt x="86674" y="1515288"/>
                </a:lnTo>
                <a:lnTo>
                  <a:pt x="79099" y="1467273"/>
                </a:lnTo>
                <a:lnTo>
                  <a:pt x="73343" y="1419394"/>
                </a:lnTo>
                <a:lnTo>
                  <a:pt x="69382" y="1371689"/>
                </a:lnTo>
                <a:lnTo>
                  <a:pt x="67189" y="1324193"/>
                </a:lnTo>
                <a:lnTo>
                  <a:pt x="66739" y="1276944"/>
                </a:lnTo>
                <a:lnTo>
                  <a:pt x="68008" y="1229976"/>
                </a:lnTo>
                <a:lnTo>
                  <a:pt x="70969" y="1183328"/>
                </a:lnTo>
                <a:lnTo>
                  <a:pt x="75597" y="1137034"/>
                </a:lnTo>
                <a:lnTo>
                  <a:pt x="81867" y="1091132"/>
                </a:lnTo>
                <a:lnTo>
                  <a:pt x="89753" y="1045657"/>
                </a:lnTo>
                <a:lnTo>
                  <a:pt x="99230" y="1000645"/>
                </a:lnTo>
                <a:lnTo>
                  <a:pt x="110272" y="956135"/>
                </a:lnTo>
                <a:lnTo>
                  <a:pt x="122855" y="912160"/>
                </a:lnTo>
                <a:lnTo>
                  <a:pt x="136952" y="868758"/>
                </a:lnTo>
                <a:lnTo>
                  <a:pt x="152538" y="825966"/>
                </a:lnTo>
                <a:lnTo>
                  <a:pt x="169589" y="783819"/>
                </a:lnTo>
                <a:lnTo>
                  <a:pt x="188077" y="742353"/>
                </a:lnTo>
                <a:lnTo>
                  <a:pt x="207979" y="701606"/>
                </a:lnTo>
                <a:lnTo>
                  <a:pt x="229269" y="661613"/>
                </a:lnTo>
                <a:lnTo>
                  <a:pt x="251921" y="622411"/>
                </a:lnTo>
                <a:lnTo>
                  <a:pt x="275909" y="584035"/>
                </a:lnTo>
                <a:lnTo>
                  <a:pt x="301209" y="546523"/>
                </a:lnTo>
                <a:lnTo>
                  <a:pt x="327795" y="509911"/>
                </a:lnTo>
                <a:lnTo>
                  <a:pt x="355642" y="474234"/>
                </a:lnTo>
                <a:lnTo>
                  <a:pt x="384724" y="439530"/>
                </a:lnTo>
                <a:lnTo>
                  <a:pt x="415016" y="405834"/>
                </a:lnTo>
                <a:lnTo>
                  <a:pt x="446492" y="373183"/>
                </a:lnTo>
                <a:lnTo>
                  <a:pt x="479127" y="341613"/>
                </a:lnTo>
                <a:lnTo>
                  <a:pt x="512896" y="311161"/>
                </a:lnTo>
                <a:lnTo>
                  <a:pt x="547773" y="281862"/>
                </a:lnTo>
                <a:lnTo>
                  <a:pt x="583733" y="253753"/>
                </a:lnTo>
                <a:lnTo>
                  <a:pt x="620750" y="226871"/>
                </a:lnTo>
                <a:lnTo>
                  <a:pt x="658799" y="201252"/>
                </a:lnTo>
                <a:lnTo>
                  <a:pt x="697855" y="176932"/>
                </a:lnTo>
                <a:lnTo>
                  <a:pt x="737892" y="153947"/>
                </a:lnTo>
                <a:lnTo>
                  <a:pt x="778885" y="132333"/>
                </a:lnTo>
                <a:lnTo>
                  <a:pt x="820808" y="112128"/>
                </a:lnTo>
                <a:lnTo>
                  <a:pt x="863636" y="93367"/>
                </a:lnTo>
                <a:lnTo>
                  <a:pt x="907344" y="76086"/>
                </a:lnTo>
                <a:lnTo>
                  <a:pt x="951906" y="60322"/>
                </a:lnTo>
                <a:lnTo>
                  <a:pt x="997296" y="46112"/>
                </a:lnTo>
                <a:lnTo>
                  <a:pt x="1043490" y="33491"/>
                </a:lnTo>
                <a:lnTo>
                  <a:pt x="1090462" y="22496"/>
                </a:lnTo>
                <a:lnTo>
                  <a:pt x="1138187" y="13163"/>
                </a:lnTo>
                <a:lnTo>
                  <a:pt x="1138455" y="13163"/>
                </a:lnTo>
                <a:lnTo>
                  <a:pt x="1138724" y="13029"/>
                </a:lnTo>
                <a:lnTo>
                  <a:pt x="1138993" y="13029"/>
                </a:lnTo>
                <a:lnTo>
                  <a:pt x="1212767" y="0"/>
                </a:lnTo>
                <a:close/>
              </a:path>
            </a:pathLst>
          </a:custGeom>
          <a:noFill/>
          <a:ln w="10086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" name="object 8"/>
          <p:cNvSpPr txBox="1"/>
          <p:nvPr/>
        </p:nvSpPr>
        <p:spPr>
          <a:xfrm>
            <a:off x="201613" y="2554288"/>
            <a:ext cx="1539875" cy="716222"/>
          </a:xfrm>
          <a:prstGeom prst="rect">
            <a:avLst/>
          </a:prstGeom>
        </p:spPr>
        <p:txBody>
          <a:bodyPr lIns="0" tIns="23495" rIns="0" bIns="0">
            <a:spAutoFit/>
          </a:bodyPr>
          <a:lstStyle/>
          <a:p>
            <a:pPr marL="12700">
              <a:lnSpc>
                <a:spcPts val="1775"/>
              </a:lnSpc>
              <a:spcBef>
                <a:spcPts val="190"/>
              </a:spcBef>
            </a:pPr>
            <a:r>
              <a:rPr lang="zh-CN" altLang="en-US" sz="1500" dirty="0">
                <a:latin typeface="Noto Sans CJK JP Regular"/>
                <a:ea typeface="Noto Sans CJK JP Regular"/>
                <a:cs typeface="Noto Sans CJK JP Regular"/>
              </a:rPr>
              <a:t>人对已有信息新的 解读和诠释：</a:t>
            </a:r>
            <a:r>
              <a:rPr lang="zh-CN" altLang="en-US" sz="15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突破 数据的局限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55950" y="5810250"/>
            <a:ext cx="1724025" cy="716222"/>
          </a:xfrm>
          <a:prstGeom prst="rect">
            <a:avLst/>
          </a:prstGeom>
        </p:spPr>
        <p:txBody>
          <a:bodyPr lIns="0" tIns="23495" rIns="0" bIns="0">
            <a:spAutoFit/>
          </a:bodyPr>
          <a:lstStyle/>
          <a:p>
            <a:pPr marL="12700">
              <a:lnSpc>
                <a:spcPts val="1775"/>
              </a:lnSpc>
              <a:spcBef>
                <a:spcPts val="190"/>
              </a:spcBef>
            </a:pPr>
            <a:r>
              <a:rPr lang="zh-CN" altLang="en-US" sz="1500" dirty="0">
                <a:latin typeface="Noto Sans CJK JP Regular"/>
                <a:ea typeface="Noto Sans CJK JP Regular"/>
                <a:cs typeface="Noto Sans CJK JP Regular"/>
              </a:rPr>
              <a:t>基于数据与信息的认知：</a:t>
            </a:r>
            <a:r>
              <a:rPr lang="zh-CN" altLang="en-US" sz="15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提高机器的智能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15063" y="2568575"/>
            <a:ext cx="1539875" cy="481013"/>
          </a:xfrm>
          <a:prstGeom prst="rect">
            <a:avLst/>
          </a:prstGeom>
        </p:spPr>
        <p:txBody>
          <a:bodyPr lIns="0" tIns="23495" rIns="0" bIns="0">
            <a:spAutoFit/>
          </a:bodyPr>
          <a:lstStyle/>
          <a:p>
            <a:pPr marL="12700">
              <a:lnSpc>
                <a:spcPts val="1775"/>
              </a:lnSpc>
              <a:spcBef>
                <a:spcPts val="190"/>
              </a:spcBef>
            </a:pPr>
            <a:r>
              <a:rPr lang="zh-CN" altLang="en-US" sz="1500" dirty="0">
                <a:latin typeface="Noto Sans CJK JP Regular"/>
                <a:ea typeface="Noto Sans CJK JP Regular"/>
                <a:cs typeface="Noto Sans CJK JP Regular"/>
              </a:rPr>
              <a:t>机器对人的认知： </a:t>
            </a:r>
            <a:r>
              <a:rPr lang="zh-CN" altLang="en-US" sz="1500" dirty="0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</a:rPr>
              <a:t>为人提供认知服务</a:t>
            </a:r>
          </a:p>
        </p:txBody>
      </p:sp>
      <p:sp>
        <p:nvSpPr>
          <p:cNvPr id="15370" name="object 11"/>
          <p:cNvSpPr/>
          <p:nvPr/>
        </p:nvSpPr>
        <p:spPr bwMode="auto">
          <a:xfrm>
            <a:off x="2906713" y="931863"/>
            <a:ext cx="950912" cy="1009650"/>
          </a:xfrm>
          <a:custGeom>
            <a:avLst/>
            <a:gdLst/>
            <a:ahLst/>
            <a:cxnLst>
              <a:cxn ang="0">
                <a:pos x="567897" y="1005362"/>
              </a:cxn>
              <a:cxn ang="0">
                <a:pos x="519361" y="1009158"/>
              </a:cxn>
              <a:cxn ang="0">
                <a:pos x="471563" y="1008345"/>
              </a:cxn>
              <a:cxn ang="0">
                <a:pos x="424739" y="1003105"/>
              </a:cxn>
              <a:cxn ang="0">
                <a:pos x="379126" y="993621"/>
              </a:cxn>
              <a:cxn ang="0">
                <a:pos x="334960" y="980079"/>
              </a:cxn>
              <a:cxn ang="0">
                <a:pos x="292477" y="962660"/>
              </a:cxn>
              <a:cxn ang="0">
                <a:pos x="251912" y="941549"/>
              </a:cxn>
              <a:cxn ang="0">
                <a:pos x="213503" y="916929"/>
              </a:cxn>
              <a:cxn ang="0">
                <a:pos x="177486" y="888984"/>
              </a:cxn>
              <a:cxn ang="0">
                <a:pos x="144096" y="857897"/>
              </a:cxn>
              <a:cxn ang="0">
                <a:pos x="113570" y="823852"/>
              </a:cxn>
              <a:cxn ang="0">
                <a:pos x="86144" y="787032"/>
              </a:cxn>
              <a:cxn ang="0">
                <a:pos x="62053" y="747622"/>
              </a:cxn>
              <a:cxn ang="0">
                <a:pos x="41535" y="705803"/>
              </a:cxn>
              <a:cxn ang="0">
                <a:pos x="24825" y="661761"/>
              </a:cxn>
              <a:cxn ang="0">
                <a:pos x="12160" y="615679"/>
              </a:cxn>
              <a:cxn ang="0">
                <a:pos x="3775" y="567740"/>
              </a:cxn>
              <a:cxn ang="0">
                <a:pos x="0" y="519201"/>
              </a:cxn>
              <a:cxn ang="0">
                <a:pos x="833" y="471404"/>
              </a:cxn>
              <a:cxn ang="0">
                <a:pos x="6093" y="424582"/>
              </a:cxn>
              <a:cxn ang="0">
                <a:pos x="15595" y="378974"/>
              </a:cxn>
              <a:cxn ang="0">
                <a:pos x="29156" y="334813"/>
              </a:cxn>
              <a:cxn ang="0">
                <a:pos x="46593" y="292337"/>
              </a:cxn>
              <a:cxn ang="0">
                <a:pos x="67722" y="251781"/>
              </a:cxn>
              <a:cxn ang="0">
                <a:pos x="92360" y="213381"/>
              </a:cxn>
              <a:cxn ang="0">
                <a:pos x="120322" y="177372"/>
              </a:cxn>
              <a:cxn ang="0">
                <a:pos x="151427" y="143992"/>
              </a:cxn>
              <a:cxn ang="0">
                <a:pos x="185490" y="113475"/>
              </a:cxn>
              <a:cxn ang="0">
                <a:pos x="222328" y="86058"/>
              </a:cxn>
              <a:cxn ang="0">
                <a:pos x="261756" y="61976"/>
              </a:cxn>
              <a:cxn ang="0">
                <a:pos x="303593" y="41465"/>
              </a:cxn>
              <a:cxn ang="0">
                <a:pos x="347654" y="24762"/>
              </a:cxn>
              <a:cxn ang="0">
                <a:pos x="393756" y="12102"/>
              </a:cxn>
              <a:cxn ang="0">
                <a:pos x="441716" y="3721"/>
              </a:cxn>
              <a:cxn ang="0">
                <a:pos x="489456" y="0"/>
              </a:cxn>
              <a:cxn ang="0">
                <a:pos x="536737" y="771"/>
              </a:cxn>
              <a:cxn ang="0">
                <a:pos x="583292" y="5897"/>
              </a:cxn>
              <a:cxn ang="0">
                <a:pos x="628852" y="15240"/>
              </a:cxn>
              <a:cxn ang="0">
                <a:pos x="673150" y="28661"/>
              </a:cxn>
              <a:cxn ang="0">
                <a:pos x="715917" y="46024"/>
              </a:cxn>
              <a:cxn ang="0">
                <a:pos x="756886" y="67189"/>
              </a:cxn>
              <a:cxn ang="0">
                <a:pos x="795789" y="92020"/>
              </a:cxn>
              <a:cxn ang="0">
                <a:pos x="832358" y="120378"/>
              </a:cxn>
              <a:cxn ang="0">
                <a:pos x="866325" y="152124"/>
              </a:cxn>
              <a:cxn ang="0">
                <a:pos x="897422" y="187123"/>
              </a:cxn>
              <a:cxn ang="0">
                <a:pos x="925382" y="225234"/>
              </a:cxn>
              <a:cxn ang="0">
                <a:pos x="949936" y="266321"/>
              </a:cxn>
            </a:cxnLst>
            <a:rect l="0" t="0" r="r" b="b"/>
            <a:pathLst>
              <a:path w="949960" h="1009650">
                <a:moveTo>
                  <a:pt x="567897" y="1005362"/>
                </a:moveTo>
                <a:lnTo>
                  <a:pt x="519361" y="1009158"/>
                </a:lnTo>
                <a:lnTo>
                  <a:pt x="471563" y="1008345"/>
                </a:lnTo>
                <a:lnTo>
                  <a:pt x="424739" y="1003105"/>
                </a:lnTo>
                <a:lnTo>
                  <a:pt x="379126" y="993621"/>
                </a:lnTo>
                <a:lnTo>
                  <a:pt x="334960" y="980079"/>
                </a:lnTo>
                <a:lnTo>
                  <a:pt x="292477" y="962660"/>
                </a:lnTo>
                <a:lnTo>
                  <a:pt x="251912" y="941549"/>
                </a:lnTo>
                <a:lnTo>
                  <a:pt x="213503" y="916929"/>
                </a:lnTo>
                <a:lnTo>
                  <a:pt x="177486" y="888984"/>
                </a:lnTo>
                <a:lnTo>
                  <a:pt x="144096" y="857897"/>
                </a:lnTo>
                <a:lnTo>
                  <a:pt x="113570" y="823852"/>
                </a:lnTo>
                <a:lnTo>
                  <a:pt x="86144" y="787032"/>
                </a:lnTo>
                <a:lnTo>
                  <a:pt x="62053" y="747622"/>
                </a:lnTo>
                <a:lnTo>
                  <a:pt x="41535" y="705803"/>
                </a:lnTo>
                <a:lnTo>
                  <a:pt x="24825" y="661761"/>
                </a:lnTo>
                <a:lnTo>
                  <a:pt x="12160" y="615679"/>
                </a:lnTo>
                <a:lnTo>
                  <a:pt x="3775" y="567740"/>
                </a:lnTo>
                <a:lnTo>
                  <a:pt x="0" y="519201"/>
                </a:lnTo>
                <a:lnTo>
                  <a:pt x="833" y="471404"/>
                </a:lnTo>
                <a:lnTo>
                  <a:pt x="6093" y="424582"/>
                </a:lnTo>
                <a:lnTo>
                  <a:pt x="15595" y="378974"/>
                </a:lnTo>
                <a:lnTo>
                  <a:pt x="29156" y="334813"/>
                </a:lnTo>
                <a:lnTo>
                  <a:pt x="46593" y="292337"/>
                </a:lnTo>
                <a:lnTo>
                  <a:pt x="67722" y="251781"/>
                </a:lnTo>
                <a:lnTo>
                  <a:pt x="92360" y="213381"/>
                </a:lnTo>
                <a:lnTo>
                  <a:pt x="120322" y="177372"/>
                </a:lnTo>
                <a:lnTo>
                  <a:pt x="151427" y="143992"/>
                </a:lnTo>
                <a:lnTo>
                  <a:pt x="185490" y="113475"/>
                </a:lnTo>
                <a:lnTo>
                  <a:pt x="222328" y="86058"/>
                </a:lnTo>
                <a:lnTo>
                  <a:pt x="261756" y="61976"/>
                </a:lnTo>
                <a:lnTo>
                  <a:pt x="303593" y="41465"/>
                </a:lnTo>
                <a:lnTo>
                  <a:pt x="347654" y="24762"/>
                </a:lnTo>
                <a:lnTo>
                  <a:pt x="393756" y="12102"/>
                </a:lnTo>
                <a:lnTo>
                  <a:pt x="441716" y="3721"/>
                </a:lnTo>
                <a:lnTo>
                  <a:pt x="489456" y="0"/>
                </a:lnTo>
                <a:lnTo>
                  <a:pt x="536737" y="771"/>
                </a:lnTo>
                <a:lnTo>
                  <a:pt x="583292" y="5897"/>
                </a:lnTo>
                <a:lnTo>
                  <a:pt x="628852" y="15240"/>
                </a:lnTo>
                <a:lnTo>
                  <a:pt x="673150" y="28661"/>
                </a:lnTo>
                <a:lnTo>
                  <a:pt x="715917" y="46024"/>
                </a:lnTo>
                <a:lnTo>
                  <a:pt x="756886" y="67189"/>
                </a:lnTo>
                <a:lnTo>
                  <a:pt x="795789" y="92020"/>
                </a:lnTo>
                <a:lnTo>
                  <a:pt x="832358" y="120378"/>
                </a:lnTo>
                <a:lnTo>
                  <a:pt x="866325" y="152124"/>
                </a:lnTo>
                <a:lnTo>
                  <a:pt x="897422" y="187123"/>
                </a:lnTo>
                <a:lnTo>
                  <a:pt x="925382" y="225234"/>
                </a:lnTo>
                <a:lnTo>
                  <a:pt x="949936" y="266321"/>
                </a:lnTo>
              </a:path>
            </a:pathLst>
          </a:custGeom>
          <a:noFill/>
          <a:ln w="10086">
            <a:solidFill>
              <a:srgbClr val="000000"/>
            </a:solidFill>
            <a:prstDash val="sysDash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3625850" y="1790700"/>
            <a:ext cx="120650" cy="255588"/>
          </a:xfrm>
          <a:prstGeom prst="rect">
            <a:avLst/>
          </a:prstGeom>
        </p:spPr>
        <p:txBody>
          <a:bodyPr lIns="0" tIns="13970" rIns="0" bIns="0">
            <a:spAutoFit/>
          </a:bodyPr>
          <a:lstStyle/>
          <a:p>
            <a:pPr marL="12700">
              <a:spcBef>
                <a:spcPts val="115"/>
              </a:spcBef>
            </a:pPr>
            <a:r>
              <a:rPr lang="zh-CN" altLang="en-US" sz="1500">
                <a:latin typeface="Noto Sans CJK JP Regular"/>
                <a:ea typeface="Noto Sans CJK JP Regular"/>
                <a:cs typeface="Noto Sans CJK JP Regular"/>
              </a:rPr>
              <a:t> 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92613" y="1468438"/>
            <a:ext cx="122237" cy="255587"/>
          </a:xfrm>
          <a:prstGeom prst="rect">
            <a:avLst/>
          </a:prstGeom>
        </p:spPr>
        <p:txBody>
          <a:bodyPr lIns="0" tIns="13970" rIns="0" bIns="0">
            <a:spAutoFit/>
          </a:bodyPr>
          <a:lstStyle/>
          <a:p>
            <a:pPr marL="12700">
              <a:spcBef>
                <a:spcPts val="115"/>
              </a:spcBef>
            </a:pPr>
            <a:r>
              <a:rPr lang="zh-CN" altLang="en-US" sz="1500">
                <a:latin typeface="Noto Sans CJK JP Regular"/>
                <a:ea typeface="Noto Sans CJK JP Regular"/>
                <a:cs typeface="Noto Sans CJK JP Regular"/>
              </a:rPr>
              <a:t> </a:t>
            </a:r>
          </a:p>
        </p:txBody>
      </p:sp>
      <p:sp>
        <p:nvSpPr>
          <p:cNvPr id="15373" name="object 14"/>
          <p:cNvSpPr/>
          <p:nvPr/>
        </p:nvSpPr>
        <p:spPr bwMode="auto">
          <a:xfrm>
            <a:off x="4171950" y="928688"/>
            <a:ext cx="949325" cy="1009650"/>
          </a:xfrm>
          <a:custGeom>
            <a:avLst/>
            <a:gdLst/>
            <a:ahLst/>
            <a:cxnLst>
              <a:cxn ang="0">
                <a:pos x="382038" y="1005390"/>
              </a:cxn>
              <a:cxn ang="0">
                <a:pos x="430574" y="1009165"/>
              </a:cxn>
              <a:cxn ang="0">
                <a:pos x="478373" y="1008331"/>
              </a:cxn>
              <a:cxn ang="0">
                <a:pos x="525196" y="1003074"/>
              </a:cxn>
              <a:cxn ang="0">
                <a:pos x="570809" y="993576"/>
              </a:cxn>
              <a:cxn ang="0">
                <a:pos x="614975" y="980020"/>
              </a:cxn>
              <a:cxn ang="0">
                <a:pos x="657459" y="962591"/>
              </a:cxn>
              <a:cxn ang="0">
                <a:pos x="698023" y="941471"/>
              </a:cxn>
              <a:cxn ang="0">
                <a:pos x="736432" y="916843"/>
              </a:cxn>
              <a:cxn ang="0">
                <a:pos x="772449" y="888892"/>
              </a:cxn>
              <a:cxn ang="0">
                <a:pos x="805839" y="857801"/>
              </a:cxn>
              <a:cxn ang="0">
                <a:pos x="836365" y="823752"/>
              </a:cxn>
              <a:cxn ang="0">
                <a:pos x="863791" y="786930"/>
              </a:cxn>
              <a:cxn ang="0">
                <a:pos x="887882" y="747518"/>
              </a:cxn>
              <a:cxn ang="0">
                <a:pos x="908400" y="705698"/>
              </a:cxn>
              <a:cxn ang="0">
                <a:pos x="925110" y="661656"/>
              </a:cxn>
              <a:cxn ang="0">
                <a:pos x="937775" y="615573"/>
              </a:cxn>
              <a:cxn ang="0">
                <a:pos x="946160" y="567634"/>
              </a:cxn>
              <a:cxn ang="0">
                <a:pos x="949936" y="519117"/>
              </a:cxn>
              <a:cxn ang="0">
                <a:pos x="949102" y="471335"/>
              </a:cxn>
              <a:cxn ang="0">
                <a:pos x="943842" y="424526"/>
              </a:cxn>
              <a:cxn ang="0">
                <a:pos x="934340" y="378925"/>
              </a:cxn>
              <a:cxn ang="0">
                <a:pos x="920779" y="334770"/>
              </a:cxn>
              <a:cxn ang="0">
                <a:pos x="903342" y="292297"/>
              </a:cxn>
              <a:cxn ang="0">
                <a:pos x="882213" y="251742"/>
              </a:cxn>
              <a:cxn ang="0">
                <a:pos x="857575" y="213342"/>
              </a:cxn>
              <a:cxn ang="0">
                <a:pos x="829613" y="177334"/>
              </a:cxn>
              <a:cxn ang="0">
                <a:pos x="798508" y="143954"/>
              </a:cxn>
              <a:cxn ang="0">
                <a:pos x="764445" y="113438"/>
              </a:cxn>
              <a:cxn ang="0">
                <a:pos x="727608" y="86024"/>
              </a:cxn>
              <a:cxn ang="0">
                <a:pos x="688179" y="61947"/>
              </a:cxn>
              <a:cxn ang="0">
                <a:pos x="646342" y="41445"/>
              </a:cxn>
              <a:cxn ang="0">
                <a:pos x="602281" y="24754"/>
              </a:cxn>
              <a:cxn ang="0">
                <a:pos x="556179" y="12110"/>
              </a:cxn>
              <a:cxn ang="0">
                <a:pos x="508220" y="3749"/>
              </a:cxn>
              <a:cxn ang="0">
                <a:pos x="460479" y="0"/>
              </a:cxn>
              <a:cxn ang="0">
                <a:pos x="413198" y="747"/>
              </a:cxn>
              <a:cxn ang="0">
                <a:pos x="366643" y="5852"/>
              </a:cxn>
              <a:cxn ang="0">
                <a:pos x="321083" y="15179"/>
              </a:cxn>
              <a:cxn ang="0">
                <a:pos x="276786" y="28587"/>
              </a:cxn>
              <a:cxn ang="0">
                <a:pos x="234018" y="45939"/>
              </a:cxn>
              <a:cxn ang="0">
                <a:pos x="193049" y="67097"/>
              </a:cxn>
              <a:cxn ang="0">
                <a:pos x="154146" y="91922"/>
              </a:cxn>
              <a:cxn ang="0">
                <a:pos x="117577" y="120276"/>
              </a:cxn>
              <a:cxn ang="0">
                <a:pos x="83610" y="152020"/>
              </a:cxn>
              <a:cxn ang="0">
                <a:pos x="52513" y="187017"/>
              </a:cxn>
              <a:cxn ang="0">
                <a:pos x="24553" y="225128"/>
              </a:cxn>
              <a:cxn ang="0">
                <a:pos x="0" y="266215"/>
              </a:cxn>
            </a:cxnLst>
            <a:rect l="0" t="0" r="r" b="b"/>
            <a:pathLst>
              <a:path w="949960" h="1009650">
                <a:moveTo>
                  <a:pt x="382038" y="1005390"/>
                </a:moveTo>
                <a:lnTo>
                  <a:pt x="430574" y="1009165"/>
                </a:lnTo>
                <a:lnTo>
                  <a:pt x="478373" y="1008331"/>
                </a:lnTo>
                <a:lnTo>
                  <a:pt x="525196" y="1003074"/>
                </a:lnTo>
                <a:lnTo>
                  <a:pt x="570809" y="993576"/>
                </a:lnTo>
                <a:lnTo>
                  <a:pt x="614975" y="980020"/>
                </a:lnTo>
                <a:lnTo>
                  <a:pt x="657459" y="962591"/>
                </a:lnTo>
                <a:lnTo>
                  <a:pt x="698023" y="941471"/>
                </a:lnTo>
                <a:lnTo>
                  <a:pt x="736432" y="916843"/>
                </a:lnTo>
                <a:lnTo>
                  <a:pt x="772449" y="888892"/>
                </a:lnTo>
                <a:lnTo>
                  <a:pt x="805839" y="857801"/>
                </a:lnTo>
                <a:lnTo>
                  <a:pt x="836365" y="823752"/>
                </a:lnTo>
                <a:lnTo>
                  <a:pt x="863791" y="786930"/>
                </a:lnTo>
                <a:lnTo>
                  <a:pt x="887882" y="747518"/>
                </a:lnTo>
                <a:lnTo>
                  <a:pt x="908400" y="705698"/>
                </a:lnTo>
                <a:lnTo>
                  <a:pt x="925110" y="661656"/>
                </a:lnTo>
                <a:lnTo>
                  <a:pt x="937775" y="615573"/>
                </a:lnTo>
                <a:lnTo>
                  <a:pt x="946160" y="567634"/>
                </a:lnTo>
                <a:lnTo>
                  <a:pt x="949936" y="519117"/>
                </a:lnTo>
                <a:lnTo>
                  <a:pt x="949102" y="471335"/>
                </a:lnTo>
                <a:lnTo>
                  <a:pt x="943842" y="424526"/>
                </a:lnTo>
                <a:lnTo>
                  <a:pt x="934340" y="378925"/>
                </a:lnTo>
                <a:lnTo>
                  <a:pt x="920779" y="334770"/>
                </a:lnTo>
                <a:lnTo>
                  <a:pt x="903342" y="292297"/>
                </a:lnTo>
                <a:lnTo>
                  <a:pt x="882213" y="251742"/>
                </a:lnTo>
                <a:lnTo>
                  <a:pt x="857575" y="213342"/>
                </a:lnTo>
                <a:lnTo>
                  <a:pt x="829613" y="177334"/>
                </a:lnTo>
                <a:lnTo>
                  <a:pt x="798508" y="143954"/>
                </a:lnTo>
                <a:lnTo>
                  <a:pt x="764445" y="113438"/>
                </a:lnTo>
                <a:lnTo>
                  <a:pt x="727608" y="86024"/>
                </a:lnTo>
                <a:lnTo>
                  <a:pt x="688179" y="61947"/>
                </a:lnTo>
                <a:lnTo>
                  <a:pt x="646342" y="41445"/>
                </a:lnTo>
                <a:lnTo>
                  <a:pt x="602281" y="24754"/>
                </a:lnTo>
                <a:lnTo>
                  <a:pt x="556179" y="12110"/>
                </a:lnTo>
                <a:lnTo>
                  <a:pt x="508220" y="3749"/>
                </a:lnTo>
                <a:lnTo>
                  <a:pt x="460479" y="0"/>
                </a:lnTo>
                <a:lnTo>
                  <a:pt x="413198" y="747"/>
                </a:lnTo>
                <a:lnTo>
                  <a:pt x="366643" y="5852"/>
                </a:lnTo>
                <a:lnTo>
                  <a:pt x="321083" y="15179"/>
                </a:lnTo>
                <a:lnTo>
                  <a:pt x="276786" y="28587"/>
                </a:lnTo>
                <a:lnTo>
                  <a:pt x="234018" y="45939"/>
                </a:lnTo>
                <a:lnTo>
                  <a:pt x="193049" y="67097"/>
                </a:lnTo>
                <a:lnTo>
                  <a:pt x="154146" y="91922"/>
                </a:lnTo>
                <a:lnTo>
                  <a:pt x="117577" y="120276"/>
                </a:lnTo>
                <a:lnTo>
                  <a:pt x="83610" y="152020"/>
                </a:lnTo>
                <a:lnTo>
                  <a:pt x="52513" y="187017"/>
                </a:lnTo>
                <a:lnTo>
                  <a:pt x="24553" y="225128"/>
                </a:lnTo>
                <a:lnTo>
                  <a:pt x="0" y="266215"/>
                </a:lnTo>
              </a:path>
            </a:pathLst>
          </a:custGeom>
          <a:noFill/>
          <a:ln w="10086">
            <a:solidFill>
              <a:srgbClr val="000000"/>
            </a:solidFill>
            <a:prstDash val="sysDash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74" name="object 15"/>
          <p:cNvSpPr/>
          <p:nvPr/>
        </p:nvSpPr>
        <p:spPr bwMode="auto">
          <a:xfrm>
            <a:off x="3546475" y="2146300"/>
            <a:ext cx="957263" cy="723900"/>
          </a:xfrm>
          <a:custGeom>
            <a:avLst/>
            <a:gdLst/>
            <a:ahLst/>
            <a:cxnLst>
              <a:cxn ang="0">
                <a:pos x="64881" y="4163"/>
              </a:cxn>
              <a:cxn ang="0">
                <a:pos x="42388" y="47679"/>
              </a:cxn>
              <a:cxn ang="0">
                <a:pos x="24741" y="92378"/>
              </a:cxn>
              <a:cxn ang="0">
                <a:pos x="11852" y="137930"/>
              </a:cxn>
              <a:cxn ang="0">
                <a:pos x="3634" y="184008"/>
              </a:cxn>
              <a:cxn ang="0">
                <a:pos x="0" y="230283"/>
              </a:cxn>
              <a:cxn ang="0">
                <a:pos x="863" y="276426"/>
              </a:cxn>
              <a:cxn ang="0">
                <a:pos x="6136" y="322108"/>
              </a:cxn>
              <a:cxn ang="0">
                <a:pos x="15732" y="367001"/>
              </a:cxn>
              <a:cxn ang="0">
                <a:pos x="29564" y="410777"/>
              </a:cxn>
              <a:cxn ang="0">
                <a:pos x="47545" y="453107"/>
              </a:cxn>
              <a:cxn ang="0">
                <a:pos x="69589" y="493661"/>
              </a:cxn>
              <a:cxn ang="0">
                <a:pos x="95607" y="532113"/>
              </a:cxn>
              <a:cxn ang="0">
                <a:pos x="125514" y="568132"/>
              </a:cxn>
              <a:cxn ang="0">
                <a:pos x="159221" y="601391"/>
              </a:cxn>
              <a:cxn ang="0">
                <a:pos x="196643" y="631561"/>
              </a:cxn>
              <a:cxn ang="0">
                <a:pos x="237692" y="658313"/>
              </a:cxn>
              <a:cxn ang="0">
                <a:pos x="281204" y="680796"/>
              </a:cxn>
              <a:cxn ang="0">
                <a:pos x="325905" y="698436"/>
              </a:cxn>
              <a:cxn ang="0">
                <a:pos x="371464" y="711320"/>
              </a:cxn>
              <a:cxn ang="0">
                <a:pos x="417553" y="719534"/>
              </a:cxn>
              <a:cxn ang="0">
                <a:pos x="463843" y="723167"/>
              </a:cxn>
              <a:cxn ang="0">
                <a:pos x="510002" y="722304"/>
              </a:cxn>
              <a:cxn ang="0">
                <a:pos x="555703" y="717033"/>
              </a:cxn>
              <a:cxn ang="0">
                <a:pos x="600615" y="707441"/>
              </a:cxn>
              <a:cxn ang="0">
                <a:pos x="644409" y="693615"/>
              </a:cxn>
              <a:cxn ang="0">
                <a:pos x="686755" y="675641"/>
              </a:cxn>
              <a:cxn ang="0">
                <a:pos x="727325" y="653607"/>
              </a:cxn>
              <a:cxn ang="0">
                <a:pos x="765787" y="627599"/>
              </a:cxn>
              <a:cxn ang="0">
                <a:pos x="801814" y="597705"/>
              </a:cxn>
              <a:cxn ang="0">
                <a:pos x="835075" y="564012"/>
              </a:cxn>
              <a:cxn ang="0">
                <a:pos x="865240" y="526606"/>
              </a:cxn>
              <a:cxn ang="0">
                <a:pos x="891981" y="485574"/>
              </a:cxn>
              <a:cxn ang="0">
                <a:pos x="913681" y="443756"/>
              </a:cxn>
              <a:cxn ang="0">
                <a:pos x="930991" y="400503"/>
              </a:cxn>
              <a:cxn ang="0">
                <a:pos x="943914" y="356138"/>
              </a:cxn>
              <a:cxn ang="0">
                <a:pos x="952451" y="310985"/>
              </a:cxn>
              <a:cxn ang="0">
                <a:pos x="956604" y="265367"/>
              </a:cxn>
              <a:cxn ang="0">
                <a:pos x="956375" y="219607"/>
              </a:cxn>
              <a:cxn ang="0">
                <a:pos x="951766" y="174029"/>
              </a:cxn>
              <a:cxn ang="0">
                <a:pos x="942778" y="128956"/>
              </a:cxn>
              <a:cxn ang="0">
                <a:pos x="929414" y="84711"/>
              </a:cxn>
              <a:cxn ang="0">
                <a:pos x="911675" y="41618"/>
              </a:cxn>
              <a:cxn ang="0">
                <a:pos x="889563" y="0"/>
              </a:cxn>
            </a:cxnLst>
            <a:rect l="0" t="0" r="r" b="b"/>
            <a:pathLst>
              <a:path w="956945" h="723264">
                <a:moveTo>
                  <a:pt x="64881" y="4163"/>
                </a:moveTo>
                <a:lnTo>
                  <a:pt x="42388" y="47679"/>
                </a:lnTo>
                <a:lnTo>
                  <a:pt x="24741" y="92378"/>
                </a:lnTo>
                <a:lnTo>
                  <a:pt x="11852" y="137930"/>
                </a:lnTo>
                <a:lnTo>
                  <a:pt x="3634" y="184008"/>
                </a:lnTo>
                <a:lnTo>
                  <a:pt x="0" y="230283"/>
                </a:lnTo>
                <a:lnTo>
                  <a:pt x="863" y="276426"/>
                </a:lnTo>
                <a:lnTo>
                  <a:pt x="6136" y="322108"/>
                </a:lnTo>
                <a:lnTo>
                  <a:pt x="15732" y="367001"/>
                </a:lnTo>
                <a:lnTo>
                  <a:pt x="29564" y="410777"/>
                </a:lnTo>
                <a:lnTo>
                  <a:pt x="47545" y="453107"/>
                </a:lnTo>
                <a:lnTo>
                  <a:pt x="69589" y="493661"/>
                </a:lnTo>
                <a:lnTo>
                  <a:pt x="95607" y="532113"/>
                </a:lnTo>
                <a:lnTo>
                  <a:pt x="125514" y="568132"/>
                </a:lnTo>
                <a:lnTo>
                  <a:pt x="159221" y="601391"/>
                </a:lnTo>
                <a:lnTo>
                  <a:pt x="196643" y="631561"/>
                </a:lnTo>
                <a:lnTo>
                  <a:pt x="237692" y="658313"/>
                </a:lnTo>
                <a:lnTo>
                  <a:pt x="281204" y="680796"/>
                </a:lnTo>
                <a:lnTo>
                  <a:pt x="325905" y="698436"/>
                </a:lnTo>
                <a:lnTo>
                  <a:pt x="371464" y="711320"/>
                </a:lnTo>
                <a:lnTo>
                  <a:pt x="417553" y="719534"/>
                </a:lnTo>
                <a:lnTo>
                  <a:pt x="463843" y="723167"/>
                </a:lnTo>
                <a:lnTo>
                  <a:pt x="510002" y="722304"/>
                </a:lnTo>
                <a:lnTo>
                  <a:pt x="555703" y="717033"/>
                </a:lnTo>
                <a:lnTo>
                  <a:pt x="600615" y="707441"/>
                </a:lnTo>
                <a:lnTo>
                  <a:pt x="644409" y="693615"/>
                </a:lnTo>
                <a:lnTo>
                  <a:pt x="686755" y="675641"/>
                </a:lnTo>
                <a:lnTo>
                  <a:pt x="727325" y="653607"/>
                </a:lnTo>
                <a:lnTo>
                  <a:pt x="765787" y="627599"/>
                </a:lnTo>
                <a:lnTo>
                  <a:pt x="801814" y="597705"/>
                </a:lnTo>
                <a:lnTo>
                  <a:pt x="835075" y="564012"/>
                </a:lnTo>
                <a:lnTo>
                  <a:pt x="865240" y="526606"/>
                </a:lnTo>
                <a:lnTo>
                  <a:pt x="891981" y="485574"/>
                </a:lnTo>
                <a:lnTo>
                  <a:pt x="913681" y="443756"/>
                </a:lnTo>
                <a:lnTo>
                  <a:pt x="930991" y="400503"/>
                </a:lnTo>
                <a:lnTo>
                  <a:pt x="943914" y="356138"/>
                </a:lnTo>
                <a:lnTo>
                  <a:pt x="952451" y="310985"/>
                </a:lnTo>
                <a:lnTo>
                  <a:pt x="956604" y="265367"/>
                </a:lnTo>
                <a:lnTo>
                  <a:pt x="956375" y="219607"/>
                </a:lnTo>
                <a:lnTo>
                  <a:pt x="951766" y="174029"/>
                </a:lnTo>
                <a:lnTo>
                  <a:pt x="942778" y="128956"/>
                </a:lnTo>
                <a:lnTo>
                  <a:pt x="929414" y="84711"/>
                </a:lnTo>
                <a:lnTo>
                  <a:pt x="911675" y="41618"/>
                </a:lnTo>
                <a:lnTo>
                  <a:pt x="889563" y="0"/>
                </a:lnTo>
              </a:path>
            </a:pathLst>
          </a:custGeom>
          <a:noFill/>
          <a:ln w="10085">
            <a:solidFill>
              <a:srgbClr val="000000"/>
            </a:solidFill>
            <a:prstDash val="sysDash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" name="object 16"/>
          <p:cNvSpPr txBox="1"/>
          <p:nvPr/>
        </p:nvSpPr>
        <p:spPr>
          <a:xfrm>
            <a:off x="3046413" y="1144588"/>
            <a:ext cx="509587" cy="4127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92075" indent="-81280">
              <a:lnSpc>
                <a:spcPct val="102000"/>
              </a:lnSpc>
              <a:spcBef>
                <a:spcPts val="100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机器人 认知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576763" y="1128713"/>
            <a:ext cx="347662" cy="4127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lnSpc>
                <a:spcPct val="102000"/>
              </a:lnSpc>
              <a:spcBef>
                <a:spcPts val="100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医疗 认知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846513" y="2330450"/>
            <a:ext cx="349250" cy="4127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lnSpc>
                <a:spcPct val="102000"/>
              </a:lnSpc>
              <a:spcBef>
                <a:spcPts val="100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情感 认知</a:t>
            </a:r>
          </a:p>
        </p:txBody>
      </p:sp>
      <p:sp>
        <p:nvSpPr>
          <p:cNvPr id="15378" name="object 19"/>
          <p:cNvSpPr/>
          <p:nvPr/>
        </p:nvSpPr>
        <p:spPr bwMode="auto">
          <a:xfrm>
            <a:off x="5443538" y="4192588"/>
            <a:ext cx="1143000" cy="1143000"/>
          </a:xfrm>
          <a:custGeom>
            <a:avLst/>
            <a:gdLst/>
            <a:ahLst/>
            <a:cxnLst>
              <a:cxn ang="0">
                <a:pos x="1894" y="524283"/>
              </a:cxn>
              <a:cxn ang="0">
                <a:pos x="16608" y="433857"/>
              </a:cxn>
              <a:cxn ang="0">
                <a:pos x="44907" y="348786"/>
              </a:cxn>
              <a:cxn ang="0">
                <a:pos x="85615" y="270246"/>
              </a:cxn>
              <a:cxn ang="0">
                <a:pos x="137555" y="199409"/>
              </a:cxn>
              <a:cxn ang="0">
                <a:pos x="199548" y="137452"/>
              </a:cxn>
              <a:cxn ang="0">
                <a:pos x="270419" y="85547"/>
              </a:cxn>
              <a:cxn ang="0">
                <a:pos x="348989" y="44869"/>
              </a:cxn>
              <a:cxn ang="0">
                <a:pos x="434083" y="16593"/>
              </a:cxn>
              <a:cxn ang="0">
                <a:pos x="524521" y="1892"/>
              </a:cxn>
              <a:cxn ang="0">
                <a:pos x="618234" y="1892"/>
              </a:cxn>
              <a:cxn ang="0">
                <a:pos x="708673" y="16593"/>
              </a:cxn>
              <a:cxn ang="0">
                <a:pos x="793766" y="44869"/>
              </a:cxn>
              <a:cxn ang="0">
                <a:pos x="872336" y="85547"/>
              </a:cxn>
              <a:cxn ang="0">
                <a:pos x="943207" y="137452"/>
              </a:cxn>
              <a:cxn ang="0">
                <a:pos x="1005201" y="199409"/>
              </a:cxn>
              <a:cxn ang="0">
                <a:pos x="1057140" y="270246"/>
              </a:cxn>
              <a:cxn ang="0">
                <a:pos x="1097848" y="348786"/>
              </a:cxn>
              <a:cxn ang="0">
                <a:pos x="1126147" y="433857"/>
              </a:cxn>
              <a:cxn ang="0">
                <a:pos x="1140861" y="524283"/>
              </a:cxn>
              <a:cxn ang="0">
                <a:pos x="1140861" y="617972"/>
              </a:cxn>
              <a:cxn ang="0">
                <a:pos x="1126147" y="708367"/>
              </a:cxn>
              <a:cxn ang="0">
                <a:pos x="1097848" y="793418"/>
              </a:cxn>
              <a:cxn ang="0">
                <a:pos x="1057140" y="871949"/>
              </a:cxn>
              <a:cxn ang="0">
                <a:pos x="1005201" y="942783"/>
              </a:cxn>
              <a:cxn ang="0">
                <a:pos x="943207" y="1004743"/>
              </a:cxn>
              <a:cxn ang="0">
                <a:pos x="872336" y="1056654"/>
              </a:cxn>
              <a:cxn ang="0">
                <a:pos x="793766" y="1097340"/>
              </a:cxn>
              <a:cxn ang="0">
                <a:pos x="708673" y="1125623"/>
              </a:cxn>
              <a:cxn ang="0">
                <a:pos x="618234" y="1140329"/>
              </a:cxn>
              <a:cxn ang="0">
                <a:pos x="524521" y="1140329"/>
              </a:cxn>
              <a:cxn ang="0">
                <a:pos x="434083" y="1125623"/>
              </a:cxn>
              <a:cxn ang="0">
                <a:pos x="348989" y="1097340"/>
              </a:cxn>
              <a:cxn ang="0">
                <a:pos x="270419" y="1056654"/>
              </a:cxn>
              <a:cxn ang="0">
                <a:pos x="199548" y="1004743"/>
              </a:cxn>
              <a:cxn ang="0">
                <a:pos x="137555" y="942783"/>
              </a:cxn>
              <a:cxn ang="0">
                <a:pos x="85615" y="871949"/>
              </a:cxn>
              <a:cxn ang="0">
                <a:pos x="44907" y="793418"/>
              </a:cxn>
              <a:cxn ang="0">
                <a:pos x="16608" y="708367"/>
              </a:cxn>
              <a:cxn ang="0">
                <a:pos x="1894" y="617972"/>
              </a:cxn>
            </a:cxnLst>
            <a:rect l="0" t="0" r="r" b="b"/>
            <a:pathLst>
              <a:path w="1143000" h="1142364">
                <a:moveTo>
                  <a:pt x="0" y="571138"/>
                </a:moveTo>
                <a:lnTo>
                  <a:pt x="1894" y="524283"/>
                </a:lnTo>
                <a:lnTo>
                  <a:pt x="7479" y="478474"/>
                </a:lnTo>
                <a:lnTo>
                  <a:pt x="16608" y="433857"/>
                </a:lnTo>
                <a:lnTo>
                  <a:pt x="29133" y="390578"/>
                </a:lnTo>
                <a:lnTo>
                  <a:pt x="44907" y="348786"/>
                </a:lnTo>
                <a:lnTo>
                  <a:pt x="63784" y="308626"/>
                </a:lnTo>
                <a:lnTo>
                  <a:pt x="85615" y="270246"/>
                </a:lnTo>
                <a:lnTo>
                  <a:pt x="110254" y="233791"/>
                </a:lnTo>
                <a:lnTo>
                  <a:pt x="137555" y="199409"/>
                </a:lnTo>
                <a:lnTo>
                  <a:pt x="167368" y="167247"/>
                </a:lnTo>
                <a:lnTo>
                  <a:pt x="199548" y="137452"/>
                </a:lnTo>
                <a:lnTo>
                  <a:pt x="233947" y="110169"/>
                </a:lnTo>
                <a:lnTo>
                  <a:pt x="270419" y="85547"/>
                </a:lnTo>
                <a:lnTo>
                  <a:pt x="308815" y="63731"/>
                </a:lnTo>
                <a:lnTo>
                  <a:pt x="348989" y="44869"/>
                </a:lnTo>
                <a:lnTo>
                  <a:pt x="390794" y="29108"/>
                </a:lnTo>
                <a:lnTo>
                  <a:pt x="434083" y="16593"/>
                </a:lnTo>
                <a:lnTo>
                  <a:pt x="478707" y="7472"/>
                </a:lnTo>
                <a:lnTo>
                  <a:pt x="524521" y="1892"/>
                </a:lnTo>
                <a:lnTo>
                  <a:pt x="571378" y="0"/>
                </a:lnTo>
                <a:lnTo>
                  <a:pt x="618234" y="1892"/>
                </a:lnTo>
                <a:lnTo>
                  <a:pt x="664048" y="7472"/>
                </a:lnTo>
                <a:lnTo>
                  <a:pt x="708673" y="16593"/>
                </a:lnTo>
                <a:lnTo>
                  <a:pt x="751961" y="29108"/>
                </a:lnTo>
                <a:lnTo>
                  <a:pt x="793766" y="44869"/>
                </a:lnTo>
                <a:lnTo>
                  <a:pt x="833940" y="63732"/>
                </a:lnTo>
                <a:lnTo>
                  <a:pt x="872336" y="85547"/>
                </a:lnTo>
                <a:lnTo>
                  <a:pt x="908808" y="110170"/>
                </a:lnTo>
                <a:lnTo>
                  <a:pt x="943207" y="137452"/>
                </a:lnTo>
                <a:lnTo>
                  <a:pt x="975387" y="167247"/>
                </a:lnTo>
                <a:lnTo>
                  <a:pt x="1005201" y="199409"/>
                </a:lnTo>
                <a:lnTo>
                  <a:pt x="1032501" y="233791"/>
                </a:lnTo>
                <a:lnTo>
                  <a:pt x="1057140" y="270246"/>
                </a:lnTo>
                <a:lnTo>
                  <a:pt x="1078971" y="308626"/>
                </a:lnTo>
                <a:lnTo>
                  <a:pt x="1097848" y="348786"/>
                </a:lnTo>
                <a:lnTo>
                  <a:pt x="1113622" y="390578"/>
                </a:lnTo>
                <a:lnTo>
                  <a:pt x="1126147" y="433857"/>
                </a:lnTo>
                <a:lnTo>
                  <a:pt x="1135276" y="478474"/>
                </a:lnTo>
                <a:lnTo>
                  <a:pt x="1140861" y="524283"/>
                </a:lnTo>
                <a:lnTo>
                  <a:pt x="1142756" y="571138"/>
                </a:lnTo>
                <a:lnTo>
                  <a:pt x="1140861" y="617972"/>
                </a:lnTo>
                <a:lnTo>
                  <a:pt x="1135276" y="663764"/>
                </a:lnTo>
                <a:lnTo>
                  <a:pt x="1126147" y="708367"/>
                </a:lnTo>
                <a:lnTo>
                  <a:pt x="1113622" y="751634"/>
                </a:lnTo>
                <a:lnTo>
                  <a:pt x="1097848" y="793418"/>
                </a:lnTo>
                <a:lnTo>
                  <a:pt x="1078971" y="833572"/>
                </a:lnTo>
                <a:lnTo>
                  <a:pt x="1057140" y="871949"/>
                </a:lnTo>
                <a:lnTo>
                  <a:pt x="1032501" y="908401"/>
                </a:lnTo>
                <a:lnTo>
                  <a:pt x="1005201" y="942783"/>
                </a:lnTo>
                <a:lnTo>
                  <a:pt x="975387" y="974946"/>
                </a:lnTo>
                <a:lnTo>
                  <a:pt x="943207" y="1004743"/>
                </a:lnTo>
                <a:lnTo>
                  <a:pt x="908808" y="1032028"/>
                </a:lnTo>
                <a:lnTo>
                  <a:pt x="872336" y="1056654"/>
                </a:lnTo>
                <a:lnTo>
                  <a:pt x="833940" y="1078474"/>
                </a:lnTo>
                <a:lnTo>
                  <a:pt x="793766" y="1097340"/>
                </a:lnTo>
                <a:lnTo>
                  <a:pt x="751961" y="1113105"/>
                </a:lnTo>
                <a:lnTo>
                  <a:pt x="708673" y="1125623"/>
                </a:lnTo>
                <a:lnTo>
                  <a:pt x="664048" y="1134747"/>
                </a:lnTo>
                <a:lnTo>
                  <a:pt x="618234" y="1140329"/>
                </a:lnTo>
                <a:lnTo>
                  <a:pt x="571378" y="1142222"/>
                </a:lnTo>
                <a:lnTo>
                  <a:pt x="524521" y="1140329"/>
                </a:lnTo>
                <a:lnTo>
                  <a:pt x="478707" y="1134747"/>
                </a:lnTo>
                <a:lnTo>
                  <a:pt x="434083" y="1125623"/>
                </a:lnTo>
                <a:lnTo>
                  <a:pt x="390794" y="1113105"/>
                </a:lnTo>
                <a:lnTo>
                  <a:pt x="348989" y="1097340"/>
                </a:lnTo>
                <a:lnTo>
                  <a:pt x="308815" y="1078474"/>
                </a:lnTo>
                <a:lnTo>
                  <a:pt x="270419" y="1056654"/>
                </a:lnTo>
                <a:lnTo>
                  <a:pt x="233947" y="1032028"/>
                </a:lnTo>
                <a:lnTo>
                  <a:pt x="199548" y="1004743"/>
                </a:lnTo>
                <a:lnTo>
                  <a:pt x="167368" y="974945"/>
                </a:lnTo>
                <a:lnTo>
                  <a:pt x="137555" y="942783"/>
                </a:lnTo>
                <a:lnTo>
                  <a:pt x="110254" y="908401"/>
                </a:lnTo>
                <a:lnTo>
                  <a:pt x="85615" y="871949"/>
                </a:lnTo>
                <a:lnTo>
                  <a:pt x="63784" y="833572"/>
                </a:lnTo>
                <a:lnTo>
                  <a:pt x="44907" y="793418"/>
                </a:lnTo>
                <a:lnTo>
                  <a:pt x="29133" y="751634"/>
                </a:lnTo>
                <a:lnTo>
                  <a:pt x="16608" y="708367"/>
                </a:lnTo>
                <a:lnTo>
                  <a:pt x="7479" y="663764"/>
                </a:lnTo>
                <a:lnTo>
                  <a:pt x="1894" y="617972"/>
                </a:lnTo>
                <a:lnTo>
                  <a:pt x="0" y="571138"/>
                </a:lnTo>
                <a:close/>
              </a:path>
            </a:pathLst>
          </a:custGeom>
          <a:noFill/>
          <a:ln w="10086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0" name="object 20"/>
          <p:cNvSpPr txBox="1"/>
          <p:nvPr/>
        </p:nvSpPr>
        <p:spPr>
          <a:xfrm>
            <a:off x="5795963" y="4611688"/>
            <a:ext cx="449262" cy="279400"/>
          </a:xfrm>
          <a:prstGeom prst="rect">
            <a:avLst/>
          </a:prstGeom>
        </p:spPr>
        <p:txBody>
          <a:bodyPr lIns="0" tIns="14604" rIns="0" bIns="0">
            <a:spAutoFit/>
          </a:bodyPr>
          <a:lstStyle/>
          <a:p>
            <a:pPr marL="12700">
              <a:spcBef>
                <a:spcPts val="115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机器</a:t>
            </a:r>
          </a:p>
        </p:txBody>
      </p:sp>
      <p:sp>
        <p:nvSpPr>
          <p:cNvPr id="15380" name="object 21"/>
          <p:cNvSpPr/>
          <p:nvPr/>
        </p:nvSpPr>
        <p:spPr bwMode="auto">
          <a:xfrm>
            <a:off x="4906963" y="3949700"/>
            <a:ext cx="950912" cy="1009650"/>
          </a:xfrm>
          <a:custGeom>
            <a:avLst/>
            <a:gdLst/>
            <a:ahLst/>
            <a:cxnLst>
              <a:cxn ang="0">
                <a:pos x="567919" y="1005362"/>
              </a:cxn>
              <a:cxn ang="0">
                <a:pos x="519382" y="1009142"/>
              </a:cxn>
              <a:cxn ang="0">
                <a:pos x="471580" y="1008314"/>
              </a:cxn>
              <a:cxn ang="0">
                <a:pos x="424751" y="1003060"/>
              </a:cxn>
              <a:cxn ang="0">
                <a:pos x="379131" y="993564"/>
              </a:cxn>
              <a:cxn ang="0">
                <a:pos x="334957" y="980009"/>
              </a:cxn>
              <a:cxn ang="0">
                <a:pos x="292466" y="962580"/>
              </a:cxn>
              <a:cxn ang="0">
                <a:pos x="251894" y="941459"/>
              </a:cxn>
              <a:cxn ang="0">
                <a:pos x="213479" y="916831"/>
              </a:cxn>
              <a:cxn ang="0">
                <a:pos x="177455" y="888878"/>
              </a:cxn>
              <a:cxn ang="0">
                <a:pos x="144061" y="857784"/>
              </a:cxn>
              <a:cxn ang="0">
                <a:pos x="113533" y="823733"/>
              </a:cxn>
              <a:cxn ang="0">
                <a:pos x="86107" y="786909"/>
              </a:cxn>
              <a:cxn ang="0">
                <a:pos x="62020" y="747494"/>
              </a:cxn>
              <a:cxn ang="0">
                <a:pos x="41509" y="705673"/>
              </a:cxn>
              <a:cxn ang="0">
                <a:pos x="24811" y="661629"/>
              </a:cxn>
              <a:cxn ang="0">
                <a:pos x="12161" y="615545"/>
              </a:cxn>
              <a:cxn ang="0">
                <a:pos x="3798" y="567605"/>
              </a:cxn>
              <a:cxn ang="0">
                <a:pos x="0" y="519088"/>
              </a:cxn>
              <a:cxn ang="0">
                <a:pos x="814" y="471306"/>
              </a:cxn>
              <a:cxn ang="0">
                <a:pos x="6056" y="424497"/>
              </a:cxn>
              <a:cxn ang="0">
                <a:pos x="15545" y="378897"/>
              </a:cxn>
              <a:cxn ang="0">
                <a:pos x="29095" y="334741"/>
              </a:cxn>
              <a:cxn ang="0">
                <a:pos x="46523" y="292268"/>
              </a:cxn>
              <a:cxn ang="0">
                <a:pos x="67647" y="251713"/>
              </a:cxn>
              <a:cxn ang="0">
                <a:pos x="92281" y="213313"/>
              </a:cxn>
              <a:cxn ang="0">
                <a:pos x="120244" y="177305"/>
              </a:cxn>
              <a:cxn ang="0">
                <a:pos x="151352" y="143925"/>
              </a:cxn>
              <a:cxn ang="0">
                <a:pos x="185420" y="113410"/>
              </a:cxn>
              <a:cxn ang="0">
                <a:pos x="222266" y="85995"/>
              </a:cxn>
              <a:cxn ang="0">
                <a:pos x="261706" y="61919"/>
              </a:cxn>
              <a:cxn ang="0">
                <a:pos x="303557" y="41416"/>
              </a:cxn>
              <a:cxn ang="0">
                <a:pos x="347635" y="24725"/>
              </a:cxn>
              <a:cxn ang="0">
                <a:pos x="393756" y="12081"/>
              </a:cxn>
              <a:cxn ang="0">
                <a:pos x="441738" y="3721"/>
              </a:cxn>
              <a:cxn ang="0">
                <a:pos x="489449" y="0"/>
              </a:cxn>
              <a:cxn ang="0">
                <a:pos x="536707" y="770"/>
              </a:cxn>
              <a:cxn ang="0">
                <a:pos x="583242" y="5895"/>
              </a:cxn>
              <a:cxn ang="0">
                <a:pos x="628788" y="15236"/>
              </a:cxn>
              <a:cxn ang="0">
                <a:pos x="673076" y="28654"/>
              </a:cxn>
              <a:cxn ang="0">
                <a:pos x="715839" y="46011"/>
              </a:cxn>
              <a:cxn ang="0">
                <a:pos x="756808" y="67169"/>
              </a:cxn>
              <a:cxn ang="0">
                <a:pos x="795716" y="91989"/>
              </a:cxn>
              <a:cxn ang="0">
                <a:pos x="832295" y="120333"/>
              </a:cxn>
              <a:cxn ang="0">
                <a:pos x="866276" y="152063"/>
              </a:cxn>
              <a:cxn ang="0">
                <a:pos x="897392" y="187041"/>
              </a:cxn>
              <a:cxn ang="0">
                <a:pos x="925375" y="225128"/>
              </a:cxn>
              <a:cxn ang="0">
                <a:pos x="949958" y="266186"/>
              </a:cxn>
            </a:cxnLst>
            <a:rect l="0" t="0" r="r" b="b"/>
            <a:pathLst>
              <a:path w="949960" h="1009650">
                <a:moveTo>
                  <a:pt x="567919" y="1005362"/>
                </a:moveTo>
                <a:lnTo>
                  <a:pt x="519382" y="1009142"/>
                </a:lnTo>
                <a:lnTo>
                  <a:pt x="471580" y="1008314"/>
                </a:lnTo>
                <a:lnTo>
                  <a:pt x="424751" y="1003060"/>
                </a:lnTo>
                <a:lnTo>
                  <a:pt x="379131" y="993564"/>
                </a:lnTo>
                <a:lnTo>
                  <a:pt x="334957" y="980009"/>
                </a:lnTo>
                <a:lnTo>
                  <a:pt x="292466" y="962580"/>
                </a:lnTo>
                <a:lnTo>
                  <a:pt x="251894" y="941459"/>
                </a:lnTo>
                <a:lnTo>
                  <a:pt x="213479" y="916831"/>
                </a:lnTo>
                <a:lnTo>
                  <a:pt x="177455" y="888878"/>
                </a:lnTo>
                <a:lnTo>
                  <a:pt x="144061" y="857784"/>
                </a:lnTo>
                <a:lnTo>
                  <a:pt x="113533" y="823733"/>
                </a:lnTo>
                <a:lnTo>
                  <a:pt x="86107" y="786909"/>
                </a:lnTo>
                <a:lnTo>
                  <a:pt x="62020" y="747494"/>
                </a:lnTo>
                <a:lnTo>
                  <a:pt x="41509" y="705673"/>
                </a:lnTo>
                <a:lnTo>
                  <a:pt x="24811" y="661629"/>
                </a:lnTo>
                <a:lnTo>
                  <a:pt x="12161" y="615545"/>
                </a:lnTo>
                <a:lnTo>
                  <a:pt x="3798" y="567605"/>
                </a:lnTo>
                <a:lnTo>
                  <a:pt x="0" y="519088"/>
                </a:lnTo>
                <a:lnTo>
                  <a:pt x="814" y="471306"/>
                </a:lnTo>
                <a:lnTo>
                  <a:pt x="6056" y="424497"/>
                </a:lnTo>
                <a:lnTo>
                  <a:pt x="15545" y="378897"/>
                </a:lnTo>
                <a:lnTo>
                  <a:pt x="29095" y="334741"/>
                </a:lnTo>
                <a:lnTo>
                  <a:pt x="46523" y="292268"/>
                </a:lnTo>
                <a:lnTo>
                  <a:pt x="67647" y="251713"/>
                </a:lnTo>
                <a:lnTo>
                  <a:pt x="92281" y="213313"/>
                </a:lnTo>
                <a:lnTo>
                  <a:pt x="120244" y="177305"/>
                </a:lnTo>
                <a:lnTo>
                  <a:pt x="151352" y="143925"/>
                </a:lnTo>
                <a:lnTo>
                  <a:pt x="185420" y="113410"/>
                </a:lnTo>
                <a:lnTo>
                  <a:pt x="222266" y="85995"/>
                </a:lnTo>
                <a:lnTo>
                  <a:pt x="261706" y="61919"/>
                </a:lnTo>
                <a:lnTo>
                  <a:pt x="303557" y="41416"/>
                </a:lnTo>
                <a:lnTo>
                  <a:pt x="347635" y="24725"/>
                </a:lnTo>
                <a:lnTo>
                  <a:pt x="393756" y="12081"/>
                </a:lnTo>
                <a:lnTo>
                  <a:pt x="441738" y="3721"/>
                </a:lnTo>
                <a:lnTo>
                  <a:pt x="489449" y="0"/>
                </a:lnTo>
                <a:lnTo>
                  <a:pt x="536707" y="770"/>
                </a:lnTo>
                <a:lnTo>
                  <a:pt x="583242" y="5895"/>
                </a:lnTo>
                <a:lnTo>
                  <a:pt x="628788" y="15236"/>
                </a:lnTo>
                <a:lnTo>
                  <a:pt x="673076" y="28654"/>
                </a:lnTo>
                <a:lnTo>
                  <a:pt x="715839" y="46011"/>
                </a:lnTo>
                <a:lnTo>
                  <a:pt x="756808" y="67169"/>
                </a:lnTo>
                <a:lnTo>
                  <a:pt x="795716" y="91989"/>
                </a:lnTo>
                <a:lnTo>
                  <a:pt x="832295" y="120333"/>
                </a:lnTo>
                <a:lnTo>
                  <a:pt x="866276" y="152063"/>
                </a:lnTo>
                <a:lnTo>
                  <a:pt x="897392" y="187041"/>
                </a:lnTo>
                <a:lnTo>
                  <a:pt x="925375" y="225128"/>
                </a:lnTo>
                <a:lnTo>
                  <a:pt x="949958" y="266186"/>
                </a:lnTo>
              </a:path>
            </a:pathLst>
          </a:custGeom>
          <a:noFill/>
          <a:ln w="10086">
            <a:solidFill>
              <a:srgbClr val="000000"/>
            </a:solidFill>
            <a:prstDash val="sysDash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2" name="object 22"/>
          <p:cNvSpPr txBox="1"/>
          <p:nvPr/>
        </p:nvSpPr>
        <p:spPr>
          <a:xfrm>
            <a:off x="5629275" y="4814888"/>
            <a:ext cx="120650" cy="255587"/>
          </a:xfrm>
          <a:prstGeom prst="rect">
            <a:avLst/>
          </a:prstGeom>
        </p:spPr>
        <p:txBody>
          <a:bodyPr lIns="0" tIns="13970" rIns="0" bIns="0">
            <a:spAutoFit/>
          </a:bodyPr>
          <a:lstStyle/>
          <a:p>
            <a:pPr marL="12700">
              <a:spcBef>
                <a:spcPts val="115"/>
              </a:spcBef>
            </a:pPr>
            <a:r>
              <a:rPr lang="zh-CN" altLang="en-US" sz="1500">
                <a:latin typeface="Noto Sans CJK JP Regular"/>
                <a:ea typeface="Noto Sans CJK JP Regular"/>
                <a:cs typeface="Noto Sans CJK JP Regular"/>
              </a:rPr>
              <a:t> 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396038" y="4491038"/>
            <a:ext cx="120650" cy="257175"/>
          </a:xfrm>
          <a:prstGeom prst="rect">
            <a:avLst/>
          </a:prstGeom>
        </p:spPr>
        <p:txBody>
          <a:bodyPr lIns="0" tIns="13970" rIns="0" bIns="0">
            <a:spAutoFit/>
          </a:bodyPr>
          <a:lstStyle/>
          <a:p>
            <a:pPr marL="12700">
              <a:spcBef>
                <a:spcPts val="115"/>
              </a:spcBef>
            </a:pPr>
            <a:r>
              <a:rPr lang="zh-CN" altLang="en-US" sz="1500">
                <a:latin typeface="Noto Sans CJK JP Regular"/>
                <a:ea typeface="Noto Sans CJK JP Regular"/>
                <a:cs typeface="Noto Sans CJK JP Regular"/>
              </a:rPr>
              <a:t> </a:t>
            </a:r>
          </a:p>
        </p:txBody>
      </p:sp>
      <p:sp>
        <p:nvSpPr>
          <p:cNvPr id="15383" name="object 24"/>
          <p:cNvSpPr/>
          <p:nvPr/>
        </p:nvSpPr>
        <p:spPr bwMode="auto">
          <a:xfrm>
            <a:off x="6172200" y="3946525"/>
            <a:ext cx="949325" cy="1009650"/>
          </a:xfrm>
          <a:custGeom>
            <a:avLst/>
            <a:gdLst/>
            <a:ahLst/>
            <a:cxnLst>
              <a:cxn ang="0">
                <a:pos x="382038" y="1005362"/>
              </a:cxn>
              <a:cxn ang="0">
                <a:pos x="430576" y="1009148"/>
              </a:cxn>
              <a:cxn ang="0">
                <a:pos x="478377" y="1008326"/>
              </a:cxn>
              <a:cxn ang="0">
                <a:pos x="525206" y="1003080"/>
              </a:cxn>
              <a:cxn ang="0">
                <a:pos x="570826" y="993592"/>
              </a:cxn>
              <a:cxn ang="0">
                <a:pos x="615000" y="980046"/>
              </a:cxn>
              <a:cxn ang="0">
                <a:pos x="657491" y="962624"/>
              </a:cxn>
              <a:cxn ang="0">
                <a:pos x="698063" y="941511"/>
              </a:cxn>
              <a:cxn ang="0">
                <a:pos x="736479" y="916889"/>
              </a:cxn>
              <a:cxn ang="0">
                <a:pos x="772502" y="888940"/>
              </a:cxn>
              <a:cxn ang="0">
                <a:pos x="805896" y="857850"/>
              </a:cxn>
              <a:cxn ang="0">
                <a:pos x="836425" y="823799"/>
              </a:cxn>
              <a:cxn ang="0">
                <a:pos x="863851" y="786973"/>
              </a:cxn>
              <a:cxn ang="0">
                <a:pos x="887937" y="747553"/>
              </a:cxn>
              <a:cxn ang="0">
                <a:pos x="908448" y="705723"/>
              </a:cxn>
              <a:cxn ang="0">
                <a:pos x="925147" y="661667"/>
              </a:cxn>
              <a:cxn ang="0">
                <a:pos x="937796" y="615566"/>
              </a:cxn>
              <a:cxn ang="0">
                <a:pos x="946160" y="567606"/>
              </a:cxn>
              <a:cxn ang="0">
                <a:pos x="949936" y="519089"/>
              </a:cxn>
              <a:cxn ang="0">
                <a:pos x="949102" y="471311"/>
              </a:cxn>
              <a:cxn ang="0">
                <a:pos x="943842" y="424507"/>
              </a:cxn>
              <a:cxn ang="0">
                <a:pos x="934340" y="378914"/>
              </a:cxn>
              <a:cxn ang="0">
                <a:pos x="920779" y="334766"/>
              </a:cxn>
              <a:cxn ang="0">
                <a:pos x="903342" y="292301"/>
              </a:cxn>
              <a:cxn ang="0">
                <a:pos x="882213" y="251754"/>
              </a:cxn>
              <a:cxn ang="0">
                <a:pos x="857575" y="213361"/>
              </a:cxn>
              <a:cxn ang="0">
                <a:pos x="829613" y="177358"/>
              </a:cxn>
              <a:cxn ang="0">
                <a:pos x="798508" y="143983"/>
              </a:cxn>
              <a:cxn ang="0">
                <a:pos x="764445" y="113469"/>
              </a:cxn>
              <a:cxn ang="0">
                <a:pos x="727608" y="86054"/>
              </a:cxn>
              <a:cxn ang="0">
                <a:pos x="688179" y="61974"/>
              </a:cxn>
              <a:cxn ang="0">
                <a:pos x="646342" y="41465"/>
              </a:cxn>
              <a:cxn ang="0">
                <a:pos x="602281" y="24762"/>
              </a:cxn>
              <a:cxn ang="0">
                <a:pos x="556179" y="12102"/>
              </a:cxn>
              <a:cxn ang="0">
                <a:pos x="508220" y="3721"/>
              </a:cxn>
              <a:cxn ang="0">
                <a:pos x="460508" y="0"/>
              </a:cxn>
              <a:cxn ang="0">
                <a:pos x="413251" y="770"/>
              </a:cxn>
              <a:cxn ang="0">
                <a:pos x="366715" y="5895"/>
              </a:cxn>
              <a:cxn ang="0">
                <a:pos x="321169" y="15236"/>
              </a:cxn>
              <a:cxn ang="0">
                <a:pos x="276881" y="28654"/>
              </a:cxn>
              <a:cxn ang="0">
                <a:pos x="234118" y="46011"/>
              </a:cxn>
              <a:cxn ang="0">
                <a:pos x="193149" y="67169"/>
              </a:cxn>
              <a:cxn ang="0">
                <a:pos x="154241" y="91989"/>
              </a:cxn>
              <a:cxn ang="0">
                <a:pos x="117663" y="120333"/>
              </a:cxn>
              <a:cxn ang="0">
                <a:pos x="83681" y="152063"/>
              </a:cxn>
              <a:cxn ang="0">
                <a:pos x="52565" y="187041"/>
              </a:cxn>
              <a:cxn ang="0">
                <a:pos x="24582" y="225128"/>
              </a:cxn>
              <a:cxn ang="0">
                <a:pos x="0" y="266186"/>
              </a:cxn>
            </a:cxnLst>
            <a:rect l="0" t="0" r="r" b="b"/>
            <a:pathLst>
              <a:path w="949959" h="1009650">
                <a:moveTo>
                  <a:pt x="382038" y="1005362"/>
                </a:moveTo>
                <a:lnTo>
                  <a:pt x="430576" y="1009148"/>
                </a:lnTo>
                <a:lnTo>
                  <a:pt x="478377" y="1008326"/>
                </a:lnTo>
                <a:lnTo>
                  <a:pt x="525206" y="1003080"/>
                </a:lnTo>
                <a:lnTo>
                  <a:pt x="570826" y="993592"/>
                </a:lnTo>
                <a:lnTo>
                  <a:pt x="615000" y="980046"/>
                </a:lnTo>
                <a:lnTo>
                  <a:pt x="657491" y="962624"/>
                </a:lnTo>
                <a:lnTo>
                  <a:pt x="698063" y="941511"/>
                </a:lnTo>
                <a:lnTo>
                  <a:pt x="736479" y="916889"/>
                </a:lnTo>
                <a:lnTo>
                  <a:pt x="772502" y="888940"/>
                </a:lnTo>
                <a:lnTo>
                  <a:pt x="805896" y="857850"/>
                </a:lnTo>
                <a:lnTo>
                  <a:pt x="836425" y="823799"/>
                </a:lnTo>
                <a:lnTo>
                  <a:pt x="863851" y="786973"/>
                </a:lnTo>
                <a:lnTo>
                  <a:pt x="887937" y="747553"/>
                </a:lnTo>
                <a:lnTo>
                  <a:pt x="908448" y="705723"/>
                </a:lnTo>
                <a:lnTo>
                  <a:pt x="925147" y="661667"/>
                </a:lnTo>
                <a:lnTo>
                  <a:pt x="937796" y="615566"/>
                </a:lnTo>
                <a:lnTo>
                  <a:pt x="946160" y="567606"/>
                </a:lnTo>
                <a:lnTo>
                  <a:pt x="949936" y="519089"/>
                </a:lnTo>
                <a:lnTo>
                  <a:pt x="949102" y="471311"/>
                </a:lnTo>
                <a:lnTo>
                  <a:pt x="943842" y="424507"/>
                </a:lnTo>
                <a:lnTo>
                  <a:pt x="934340" y="378914"/>
                </a:lnTo>
                <a:lnTo>
                  <a:pt x="920779" y="334766"/>
                </a:lnTo>
                <a:lnTo>
                  <a:pt x="903342" y="292301"/>
                </a:lnTo>
                <a:lnTo>
                  <a:pt x="882213" y="251754"/>
                </a:lnTo>
                <a:lnTo>
                  <a:pt x="857575" y="213361"/>
                </a:lnTo>
                <a:lnTo>
                  <a:pt x="829613" y="177358"/>
                </a:lnTo>
                <a:lnTo>
                  <a:pt x="798508" y="143983"/>
                </a:lnTo>
                <a:lnTo>
                  <a:pt x="764445" y="113469"/>
                </a:lnTo>
                <a:lnTo>
                  <a:pt x="727608" y="86054"/>
                </a:lnTo>
                <a:lnTo>
                  <a:pt x="688179" y="61974"/>
                </a:lnTo>
                <a:lnTo>
                  <a:pt x="646342" y="41465"/>
                </a:lnTo>
                <a:lnTo>
                  <a:pt x="602281" y="24762"/>
                </a:lnTo>
                <a:lnTo>
                  <a:pt x="556179" y="12102"/>
                </a:lnTo>
                <a:lnTo>
                  <a:pt x="508220" y="3721"/>
                </a:lnTo>
                <a:lnTo>
                  <a:pt x="460508" y="0"/>
                </a:lnTo>
                <a:lnTo>
                  <a:pt x="413251" y="770"/>
                </a:lnTo>
                <a:lnTo>
                  <a:pt x="366715" y="5895"/>
                </a:lnTo>
                <a:lnTo>
                  <a:pt x="321169" y="15236"/>
                </a:lnTo>
                <a:lnTo>
                  <a:pt x="276881" y="28654"/>
                </a:lnTo>
                <a:lnTo>
                  <a:pt x="234118" y="46011"/>
                </a:lnTo>
                <a:lnTo>
                  <a:pt x="193149" y="67169"/>
                </a:lnTo>
                <a:lnTo>
                  <a:pt x="154241" y="91989"/>
                </a:lnTo>
                <a:lnTo>
                  <a:pt x="117663" y="120333"/>
                </a:lnTo>
                <a:lnTo>
                  <a:pt x="83681" y="152063"/>
                </a:lnTo>
                <a:lnTo>
                  <a:pt x="52565" y="187041"/>
                </a:lnTo>
                <a:lnTo>
                  <a:pt x="24582" y="225128"/>
                </a:lnTo>
                <a:lnTo>
                  <a:pt x="0" y="266186"/>
                </a:lnTo>
              </a:path>
            </a:pathLst>
          </a:custGeom>
          <a:noFill/>
          <a:ln w="10086">
            <a:solidFill>
              <a:srgbClr val="000000"/>
            </a:solidFill>
            <a:prstDash val="sysDash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84" name="object 25"/>
          <p:cNvSpPr/>
          <p:nvPr/>
        </p:nvSpPr>
        <p:spPr bwMode="auto">
          <a:xfrm>
            <a:off x="5535613" y="5087938"/>
            <a:ext cx="957263" cy="722312"/>
          </a:xfrm>
          <a:custGeom>
            <a:avLst/>
            <a:gdLst/>
            <a:ahLst/>
            <a:cxnLst>
              <a:cxn ang="0">
                <a:pos x="64881" y="4110"/>
              </a:cxn>
              <a:cxn ang="0">
                <a:pos x="42388" y="47624"/>
              </a:cxn>
              <a:cxn ang="0">
                <a:pos x="24741" y="92321"/>
              </a:cxn>
              <a:cxn ang="0">
                <a:pos x="11852" y="137874"/>
              </a:cxn>
              <a:cxn ang="0">
                <a:pos x="3634" y="183952"/>
              </a:cxn>
              <a:cxn ang="0">
                <a:pos x="0" y="230228"/>
              </a:cxn>
              <a:cxn ang="0">
                <a:pos x="863" y="276372"/>
              </a:cxn>
              <a:cxn ang="0">
                <a:pos x="6136" y="322056"/>
              </a:cxn>
              <a:cxn ang="0">
                <a:pos x="15732" y="366951"/>
              </a:cxn>
              <a:cxn ang="0">
                <a:pos x="29564" y="410728"/>
              </a:cxn>
              <a:cxn ang="0">
                <a:pos x="47545" y="453058"/>
              </a:cxn>
              <a:cxn ang="0">
                <a:pos x="69589" y="493612"/>
              </a:cxn>
              <a:cxn ang="0">
                <a:pos x="95607" y="532063"/>
              </a:cxn>
              <a:cxn ang="0">
                <a:pos x="125514" y="568080"/>
              </a:cxn>
              <a:cxn ang="0">
                <a:pos x="159221" y="601335"/>
              </a:cxn>
              <a:cxn ang="0">
                <a:pos x="196643" y="631500"/>
              </a:cxn>
              <a:cxn ang="0">
                <a:pos x="237692" y="658246"/>
              </a:cxn>
              <a:cxn ang="0">
                <a:pos x="281226" y="680722"/>
              </a:cxn>
              <a:cxn ang="0">
                <a:pos x="325943" y="698357"/>
              </a:cxn>
              <a:cxn ang="0">
                <a:pos x="371515" y="711238"/>
              </a:cxn>
              <a:cxn ang="0">
                <a:pos x="417612" y="719451"/>
              </a:cxn>
              <a:cxn ang="0">
                <a:pos x="463906" y="723083"/>
              </a:cxn>
              <a:cxn ang="0">
                <a:pos x="510068" y="722221"/>
              </a:cxn>
              <a:cxn ang="0">
                <a:pos x="555770" y="716952"/>
              </a:cxn>
              <a:cxn ang="0">
                <a:pos x="600682" y="707362"/>
              </a:cxn>
              <a:cxn ang="0">
                <a:pos x="644476" y="693539"/>
              </a:cxn>
              <a:cxn ang="0">
                <a:pos x="686824" y="675570"/>
              </a:cxn>
              <a:cxn ang="0">
                <a:pos x="727395" y="653540"/>
              </a:cxn>
              <a:cxn ang="0">
                <a:pos x="765863" y="627538"/>
              </a:cxn>
              <a:cxn ang="0">
                <a:pos x="801897" y="597649"/>
              </a:cxn>
              <a:cxn ang="0">
                <a:pos x="835170" y="563961"/>
              </a:cxn>
              <a:cxn ang="0">
                <a:pos x="865353" y="526560"/>
              </a:cxn>
              <a:cxn ang="0">
                <a:pos x="892116" y="485534"/>
              </a:cxn>
              <a:cxn ang="0">
                <a:pos x="913782" y="443726"/>
              </a:cxn>
              <a:cxn ang="0">
                <a:pos x="931066" y="400476"/>
              </a:cxn>
              <a:cxn ang="0">
                <a:pos x="943969" y="356109"/>
              </a:cxn>
              <a:cxn ang="0">
                <a:pos x="952492" y="310950"/>
              </a:cxn>
              <a:cxn ang="0">
                <a:pos x="956639" y="265325"/>
              </a:cxn>
              <a:cxn ang="0">
                <a:pos x="956410" y="219559"/>
              </a:cxn>
              <a:cxn ang="0">
                <a:pos x="951807" y="173977"/>
              </a:cxn>
              <a:cxn ang="0">
                <a:pos x="942833" y="128905"/>
              </a:cxn>
              <a:cxn ang="0">
                <a:pos x="929488" y="84668"/>
              </a:cxn>
              <a:cxn ang="0">
                <a:pos x="911776" y="41591"/>
              </a:cxn>
              <a:cxn ang="0">
                <a:pos x="889697" y="0"/>
              </a:cxn>
            </a:cxnLst>
            <a:rect l="0" t="0" r="r" b="b"/>
            <a:pathLst>
              <a:path w="956945" h="723264">
                <a:moveTo>
                  <a:pt x="64881" y="4110"/>
                </a:moveTo>
                <a:lnTo>
                  <a:pt x="42388" y="47624"/>
                </a:lnTo>
                <a:lnTo>
                  <a:pt x="24741" y="92321"/>
                </a:lnTo>
                <a:lnTo>
                  <a:pt x="11852" y="137874"/>
                </a:lnTo>
                <a:lnTo>
                  <a:pt x="3634" y="183952"/>
                </a:lnTo>
                <a:lnTo>
                  <a:pt x="0" y="230228"/>
                </a:lnTo>
                <a:lnTo>
                  <a:pt x="863" y="276372"/>
                </a:lnTo>
                <a:lnTo>
                  <a:pt x="6136" y="322056"/>
                </a:lnTo>
                <a:lnTo>
                  <a:pt x="15732" y="366951"/>
                </a:lnTo>
                <a:lnTo>
                  <a:pt x="29564" y="410728"/>
                </a:lnTo>
                <a:lnTo>
                  <a:pt x="47545" y="453058"/>
                </a:lnTo>
                <a:lnTo>
                  <a:pt x="69589" y="493612"/>
                </a:lnTo>
                <a:lnTo>
                  <a:pt x="95607" y="532063"/>
                </a:lnTo>
                <a:lnTo>
                  <a:pt x="125514" y="568080"/>
                </a:lnTo>
                <a:lnTo>
                  <a:pt x="159221" y="601335"/>
                </a:lnTo>
                <a:lnTo>
                  <a:pt x="196643" y="631500"/>
                </a:lnTo>
                <a:lnTo>
                  <a:pt x="237692" y="658246"/>
                </a:lnTo>
                <a:lnTo>
                  <a:pt x="281226" y="680722"/>
                </a:lnTo>
                <a:lnTo>
                  <a:pt x="325943" y="698357"/>
                </a:lnTo>
                <a:lnTo>
                  <a:pt x="371515" y="711238"/>
                </a:lnTo>
                <a:lnTo>
                  <a:pt x="417612" y="719451"/>
                </a:lnTo>
                <a:lnTo>
                  <a:pt x="463906" y="723083"/>
                </a:lnTo>
                <a:lnTo>
                  <a:pt x="510068" y="722221"/>
                </a:lnTo>
                <a:lnTo>
                  <a:pt x="555770" y="716952"/>
                </a:lnTo>
                <a:lnTo>
                  <a:pt x="600682" y="707362"/>
                </a:lnTo>
                <a:lnTo>
                  <a:pt x="644476" y="693539"/>
                </a:lnTo>
                <a:lnTo>
                  <a:pt x="686824" y="675570"/>
                </a:lnTo>
                <a:lnTo>
                  <a:pt x="727395" y="653540"/>
                </a:lnTo>
                <a:lnTo>
                  <a:pt x="765863" y="627538"/>
                </a:lnTo>
                <a:lnTo>
                  <a:pt x="801897" y="597649"/>
                </a:lnTo>
                <a:lnTo>
                  <a:pt x="835170" y="563961"/>
                </a:lnTo>
                <a:lnTo>
                  <a:pt x="865353" y="526560"/>
                </a:lnTo>
                <a:lnTo>
                  <a:pt x="892116" y="485534"/>
                </a:lnTo>
                <a:lnTo>
                  <a:pt x="913782" y="443726"/>
                </a:lnTo>
                <a:lnTo>
                  <a:pt x="931066" y="400476"/>
                </a:lnTo>
                <a:lnTo>
                  <a:pt x="943969" y="356109"/>
                </a:lnTo>
                <a:lnTo>
                  <a:pt x="952492" y="310950"/>
                </a:lnTo>
                <a:lnTo>
                  <a:pt x="956639" y="265325"/>
                </a:lnTo>
                <a:lnTo>
                  <a:pt x="956410" y="219559"/>
                </a:lnTo>
                <a:lnTo>
                  <a:pt x="951807" y="173977"/>
                </a:lnTo>
                <a:lnTo>
                  <a:pt x="942833" y="128905"/>
                </a:lnTo>
                <a:lnTo>
                  <a:pt x="929488" y="84668"/>
                </a:lnTo>
                <a:lnTo>
                  <a:pt x="911776" y="41591"/>
                </a:lnTo>
                <a:lnTo>
                  <a:pt x="889697" y="0"/>
                </a:lnTo>
              </a:path>
            </a:pathLst>
          </a:custGeom>
          <a:noFill/>
          <a:ln w="10085">
            <a:solidFill>
              <a:srgbClr val="000000"/>
            </a:solidFill>
            <a:prstDash val="sysDash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6" name="object 26"/>
          <p:cNvSpPr txBox="1"/>
          <p:nvPr/>
        </p:nvSpPr>
        <p:spPr>
          <a:xfrm>
            <a:off x="5049838" y="4264025"/>
            <a:ext cx="508000" cy="219075"/>
          </a:xfrm>
          <a:prstGeom prst="rect">
            <a:avLst/>
          </a:prstGeom>
        </p:spPr>
        <p:txBody>
          <a:bodyPr lIns="0" tIns="15240" rIns="0" bIns="0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物联网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497638" y="4248150"/>
            <a:ext cx="511175" cy="220663"/>
          </a:xfrm>
          <a:prstGeom prst="rect">
            <a:avLst/>
          </a:prstGeom>
        </p:spPr>
        <p:txBody>
          <a:bodyPr lIns="0" tIns="15240" rIns="0" bIns="0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大数据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849938" y="5353050"/>
            <a:ext cx="347662" cy="4127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lnSpc>
                <a:spcPct val="102000"/>
              </a:lnSpc>
              <a:spcBef>
                <a:spcPts val="100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自我 认知</a:t>
            </a:r>
          </a:p>
        </p:txBody>
      </p:sp>
      <p:sp>
        <p:nvSpPr>
          <p:cNvPr id="15388" name="object 29"/>
          <p:cNvSpPr/>
          <p:nvPr/>
        </p:nvSpPr>
        <p:spPr bwMode="auto">
          <a:xfrm>
            <a:off x="5056188" y="2092325"/>
            <a:ext cx="1155700" cy="1762125"/>
          </a:xfrm>
          <a:custGeom>
            <a:avLst/>
            <a:gdLst/>
            <a:ahLst/>
            <a:cxnLst>
              <a:cxn ang="0">
                <a:pos x="870504" y="1702534"/>
              </a:cxn>
              <a:cxn ang="0">
                <a:pos x="901183" y="1583919"/>
              </a:cxn>
              <a:cxn ang="0">
                <a:pos x="917509" y="1491490"/>
              </a:cxn>
              <a:cxn ang="0">
                <a:pos x="925596" y="1399416"/>
              </a:cxn>
              <a:cxn ang="0">
                <a:pos x="925691" y="1308124"/>
              </a:cxn>
              <a:cxn ang="0">
                <a:pos x="918039" y="1218039"/>
              </a:cxn>
              <a:cxn ang="0">
                <a:pos x="902885" y="1129587"/>
              </a:cxn>
              <a:cxn ang="0">
                <a:pos x="880474" y="1043194"/>
              </a:cxn>
              <a:cxn ang="0">
                <a:pos x="851051" y="959285"/>
              </a:cxn>
              <a:cxn ang="0">
                <a:pos x="814862" y="878285"/>
              </a:cxn>
              <a:cxn ang="0">
                <a:pos x="772152" y="800621"/>
              </a:cxn>
              <a:cxn ang="0">
                <a:pos x="723166" y="726718"/>
              </a:cxn>
              <a:cxn ang="0">
                <a:pos x="668149" y="657001"/>
              </a:cxn>
              <a:cxn ang="0">
                <a:pos x="607348" y="591898"/>
              </a:cxn>
              <a:cxn ang="0">
                <a:pos x="541006" y="531832"/>
              </a:cxn>
              <a:cxn ang="0">
                <a:pos x="469369" y="477229"/>
              </a:cxn>
              <a:cxn ang="0">
                <a:pos x="392684" y="428516"/>
              </a:cxn>
              <a:cxn ang="0">
                <a:pos x="311193" y="386118"/>
              </a:cxn>
              <a:cxn ang="0">
                <a:pos x="225144" y="350461"/>
              </a:cxn>
              <a:cxn ang="0">
                <a:pos x="134781" y="321970"/>
              </a:cxn>
              <a:cxn ang="0">
                <a:pos x="134378" y="321836"/>
              </a:cxn>
              <a:cxn ang="0">
                <a:pos x="97962" y="312030"/>
              </a:cxn>
              <a:cxn ang="0">
                <a:pos x="0" y="167499"/>
              </a:cxn>
              <a:cxn ang="0">
                <a:pos x="157088" y="91339"/>
              </a:cxn>
              <a:cxn ang="0">
                <a:pos x="240107" y="114438"/>
              </a:cxn>
              <a:cxn ang="0">
                <a:pos x="330878" y="146028"/>
              </a:cxn>
              <a:cxn ang="0">
                <a:pos x="417898" y="183673"/>
              </a:cxn>
              <a:cxn ang="0">
                <a:pos x="500990" y="227067"/>
              </a:cxn>
              <a:cxn ang="0">
                <a:pos x="579975" y="275902"/>
              </a:cxn>
              <a:cxn ang="0">
                <a:pos x="654678" y="329872"/>
              </a:cxn>
              <a:cxn ang="0">
                <a:pos x="724919" y="388669"/>
              </a:cxn>
              <a:cxn ang="0">
                <a:pos x="790523" y="451988"/>
              </a:cxn>
              <a:cxn ang="0">
                <a:pos x="851310" y="519520"/>
              </a:cxn>
              <a:cxn ang="0">
                <a:pos x="907105" y="590959"/>
              </a:cxn>
              <a:cxn ang="0">
                <a:pos x="957730" y="665998"/>
              </a:cxn>
              <a:cxn ang="0">
                <a:pos x="1003006" y="744330"/>
              </a:cxn>
              <a:cxn ang="0">
                <a:pos x="1042758" y="825648"/>
              </a:cxn>
              <a:cxn ang="0">
                <a:pos x="1076807" y="909646"/>
              </a:cxn>
              <a:cxn ang="0">
                <a:pos x="1104976" y="996016"/>
              </a:cxn>
              <a:cxn ang="0">
                <a:pos x="1127087" y="1084451"/>
              </a:cxn>
              <a:cxn ang="0">
                <a:pos x="1142963" y="1174645"/>
              </a:cxn>
              <a:cxn ang="0">
                <a:pos x="1152428" y="1266291"/>
              </a:cxn>
              <a:cxn ang="0">
                <a:pos x="1155302" y="1359081"/>
              </a:cxn>
              <a:cxn ang="0">
                <a:pos x="1151410" y="1452709"/>
              </a:cxn>
              <a:cxn ang="0">
                <a:pos x="1140573" y="1546868"/>
              </a:cxn>
              <a:cxn ang="0">
                <a:pos x="1122613" y="1641251"/>
              </a:cxn>
              <a:cxn ang="0">
                <a:pos x="1110773" y="1688699"/>
              </a:cxn>
              <a:cxn ang="0">
                <a:pos x="1110639" y="1689236"/>
              </a:cxn>
            </a:cxnLst>
            <a:rect l="0" t="0" r="r" b="b"/>
            <a:pathLst>
              <a:path w="1155700" h="1762125">
                <a:moveTo>
                  <a:pt x="1091289" y="1761636"/>
                </a:moveTo>
                <a:lnTo>
                  <a:pt x="870504" y="1702534"/>
                </a:lnTo>
                <a:lnTo>
                  <a:pt x="889855" y="1630134"/>
                </a:lnTo>
                <a:lnTo>
                  <a:pt x="901183" y="1583919"/>
                </a:lnTo>
                <a:lnTo>
                  <a:pt x="910391" y="1537686"/>
                </a:lnTo>
                <a:lnTo>
                  <a:pt x="917509" y="1491490"/>
                </a:lnTo>
                <a:lnTo>
                  <a:pt x="922567" y="1445382"/>
                </a:lnTo>
                <a:lnTo>
                  <a:pt x="925596" y="1399416"/>
                </a:lnTo>
                <a:lnTo>
                  <a:pt x="926628" y="1353646"/>
                </a:lnTo>
                <a:lnTo>
                  <a:pt x="925691" y="1308124"/>
                </a:lnTo>
                <a:lnTo>
                  <a:pt x="922818" y="1262904"/>
                </a:lnTo>
                <a:lnTo>
                  <a:pt x="918039" y="1218039"/>
                </a:lnTo>
                <a:lnTo>
                  <a:pt x="911384" y="1173583"/>
                </a:lnTo>
                <a:lnTo>
                  <a:pt x="902885" y="1129587"/>
                </a:lnTo>
                <a:lnTo>
                  <a:pt x="892571" y="1086107"/>
                </a:lnTo>
                <a:lnTo>
                  <a:pt x="880474" y="1043194"/>
                </a:lnTo>
                <a:lnTo>
                  <a:pt x="866623" y="1000902"/>
                </a:lnTo>
                <a:lnTo>
                  <a:pt x="851051" y="959285"/>
                </a:lnTo>
                <a:lnTo>
                  <a:pt x="833787" y="918394"/>
                </a:lnTo>
                <a:lnTo>
                  <a:pt x="814862" y="878285"/>
                </a:lnTo>
                <a:lnTo>
                  <a:pt x="794306" y="839009"/>
                </a:lnTo>
                <a:lnTo>
                  <a:pt x="772152" y="800621"/>
                </a:lnTo>
                <a:lnTo>
                  <a:pt x="748428" y="763173"/>
                </a:lnTo>
                <a:lnTo>
                  <a:pt x="723166" y="726718"/>
                </a:lnTo>
                <a:lnTo>
                  <a:pt x="696396" y="691310"/>
                </a:lnTo>
                <a:lnTo>
                  <a:pt x="668149" y="657001"/>
                </a:lnTo>
                <a:lnTo>
                  <a:pt x="638456" y="623846"/>
                </a:lnTo>
                <a:lnTo>
                  <a:pt x="607348" y="591898"/>
                </a:lnTo>
                <a:lnTo>
                  <a:pt x="574854" y="561208"/>
                </a:lnTo>
                <a:lnTo>
                  <a:pt x="541006" y="531832"/>
                </a:lnTo>
                <a:lnTo>
                  <a:pt x="505834" y="503821"/>
                </a:lnTo>
                <a:lnTo>
                  <a:pt x="469369" y="477229"/>
                </a:lnTo>
                <a:lnTo>
                  <a:pt x="431642" y="452110"/>
                </a:lnTo>
                <a:lnTo>
                  <a:pt x="392684" y="428516"/>
                </a:lnTo>
                <a:lnTo>
                  <a:pt x="352524" y="406501"/>
                </a:lnTo>
                <a:lnTo>
                  <a:pt x="311193" y="386118"/>
                </a:lnTo>
                <a:lnTo>
                  <a:pt x="268723" y="367421"/>
                </a:lnTo>
                <a:lnTo>
                  <a:pt x="225144" y="350461"/>
                </a:lnTo>
                <a:lnTo>
                  <a:pt x="180487" y="335293"/>
                </a:lnTo>
                <a:lnTo>
                  <a:pt x="134781" y="321970"/>
                </a:lnTo>
                <a:lnTo>
                  <a:pt x="134647" y="321836"/>
                </a:lnTo>
                <a:lnTo>
                  <a:pt x="134378" y="321836"/>
                </a:lnTo>
                <a:lnTo>
                  <a:pt x="134244" y="321701"/>
                </a:lnTo>
                <a:lnTo>
                  <a:pt x="97962" y="312030"/>
                </a:lnTo>
                <a:lnTo>
                  <a:pt x="73505" y="403369"/>
                </a:lnTo>
                <a:lnTo>
                  <a:pt x="0" y="167499"/>
                </a:lnTo>
                <a:lnTo>
                  <a:pt x="181679" y="0"/>
                </a:lnTo>
                <a:lnTo>
                  <a:pt x="157088" y="91339"/>
                </a:lnTo>
                <a:lnTo>
                  <a:pt x="193370" y="101010"/>
                </a:lnTo>
                <a:lnTo>
                  <a:pt x="240107" y="114438"/>
                </a:lnTo>
                <a:lnTo>
                  <a:pt x="285950" y="129457"/>
                </a:lnTo>
                <a:lnTo>
                  <a:pt x="330878" y="146028"/>
                </a:lnTo>
                <a:lnTo>
                  <a:pt x="374868" y="164113"/>
                </a:lnTo>
                <a:lnTo>
                  <a:pt x="417898" y="183673"/>
                </a:lnTo>
                <a:lnTo>
                  <a:pt x="459946" y="204671"/>
                </a:lnTo>
                <a:lnTo>
                  <a:pt x="500990" y="227067"/>
                </a:lnTo>
                <a:lnTo>
                  <a:pt x="541007" y="250823"/>
                </a:lnTo>
                <a:lnTo>
                  <a:pt x="579975" y="275902"/>
                </a:lnTo>
                <a:lnTo>
                  <a:pt x="617873" y="302264"/>
                </a:lnTo>
                <a:lnTo>
                  <a:pt x="654678" y="329872"/>
                </a:lnTo>
                <a:lnTo>
                  <a:pt x="690367" y="358686"/>
                </a:lnTo>
                <a:lnTo>
                  <a:pt x="724919" y="388669"/>
                </a:lnTo>
                <a:lnTo>
                  <a:pt x="758312" y="419783"/>
                </a:lnTo>
                <a:lnTo>
                  <a:pt x="790523" y="451988"/>
                </a:lnTo>
                <a:lnTo>
                  <a:pt x="821530" y="485246"/>
                </a:lnTo>
                <a:lnTo>
                  <a:pt x="851310" y="519520"/>
                </a:lnTo>
                <a:lnTo>
                  <a:pt x="879843" y="554770"/>
                </a:lnTo>
                <a:lnTo>
                  <a:pt x="907105" y="590959"/>
                </a:lnTo>
                <a:lnTo>
                  <a:pt x="933075" y="628047"/>
                </a:lnTo>
                <a:lnTo>
                  <a:pt x="957730" y="665998"/>
                </a:lnTo>
                <a:lnTo>
                  <a:pt x="981048" y="704771"/>
                </a:lnTo>
                <a:lnTo>
                  <a:pt x="1003006" y="744330"/>
                </a:lnTo>
                <a:lnTo>
                  <a:pt x="1023584" y="784635"/>
                </a:lnTo>
                <a:lnTo>
                  <a:pt x="1042758" y="825648"/>
                </a:lnTo>
                <a:lnTo>
                  <a:pt x="1060506" y="867331"/>
                </a:lnTo>
                <a:lnTo>
                  <a:pt x="1076807" y="909646"/>
                </a:lnTo>
                <a:lnTo>
                  <a:pt x="1091637" y="952554"/>
                </a:lnTo>
                <a:lnTo>
                  <a:pt x="1104976" y="996016"/>
                </a:lnTo>
                <a:lnTo>
                  <a:pt x="1116800" y="1039995"/>
                </a:lnTo>
                <a:lnTo>
                  <a:pt x="1127087" y="1084451"/>
                </a:lnTo>
                <a:lnTo>
                  <a:pt x="1135816" y="1129348"/>
                </a:lnTo>
                <a:lnTo>
                  <a:pt x="1142963" y="1174645"/>
                </a:lnTo>
                <a:lnTo>
                  <a:pt x="1148508" y="1220306"/>
                </a:lnTo>
                <a:lnTo>
                  <a:pt x="1152428" y="1266291"/>
                </a:lnTo>
                <a:lnTo>
                  <a:pt x="1154700" y="1312562"/>
                </a:lnTo>
                <a:lnTo>
                  <a:pt x="1155302" y="1359081"/>
                </a:lnTo>
                <a:lnTo>
                  <a:pt x="1154213" y="1405809"/>
                </a:lnTo>
                <a:lnTo>
                  <a:pt x="1151410" y="1452709"/>
                </a:lnTo>
                <a:lnTo>
                  <a:pt x="1146870" y="1499741"/>
                </a:lnTo>
                <a:lnTo>
                  <a:pt x="1140573" y="1546868"/>
                </a:lnTo>
                <a:lnTo>
                  <a:pt x="1132494" y="1594050"/>
                </a:lnTo>
                <a:lnTo>
                  <a:pt x="1122613" y="1641251"/>
                </a:lnTo>
                <a:lnTo>
                  <a:pt x="1110908" y="1688430"/>
                </a:lnTo>
                <a:lnTo>
                  <a:pt x="1110773" y="1688699"/>
                </a:lnTo>
                <a:lnTo>
                  <a:pt x="1110773" y="1688967"/>
                </a:lnTo>
                <a:lnTo>
                  <a:pt x="1110639" y="1689236"/>
                </a:lnTo>
                <a:lnTo>
                  <a:pt x="1091289" y="1761636"/>
                </a:lnTo>
                <a:close/>
              </a:path>
            </a:pathLst>
          </a:custGeom>
          <a:noFill/>
          <a:ln w="10087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89" name="object 30"/>
          <p:cNvSpPr/>
          <p:nvPr/>
        </p:nvSpPr>
        <p:spPr bwMode="auto">
          <a:xfrm>
            <a:off x="2973388" y="5024438"/>
            <a:ext cx="1981200" cy="635000"/>
          </a:xfrm>
          <a:custGeom>
            <a:avLst/>
            <a:gdLst/>
            <a:ahLst/>
            <a:cxnLst>
              <a:cxn ang="0">
                <a:pos x="161657" y="40377"/>
              </a:cxn>
              <a:cxn ang="0">
                <a:pos x="248980" y="126267"/>
              </a:cxn>
              <a:cxn ang="0">
                <a:pos x="320900" y="186611"/>
              </a:cxn>
              <a:cxn ang="0">
                <a:pos x="396630" y="239645"/>
              </a:cxn>
              <a:cxn ang="0">
                <a:pos x="475679" y="285369"/>
              </a:cxn>
              <a:cxn ang="0">
                <a:pos x="557555" y="323781"/>
              </a:cxn>
              <a:cxn ang="0">
                <a:pos x="641766" y="354883"/>
              </a:cxn>
              <a:cxn ang="0">
                <a:pos x="727823" y="378673"/>
              </a:cxn>
              <a:cxn ang="0">
                <a:pos x="815232" y="395153"/>
              </a:cxn>
              <a:cxn ang="0">
                <a:pos x="903504" y="404320"/>
              </a:cxn>
              <a:cxn ang="0">
                <a:pos x="992147" y="406177"/>
              </a:cxn>
              <a:cxn ang="0">
                <a:pos x="1080669" y="400721"/>
              </a:cxn>
              <a:cxn ang="0">
                <a:pos x="1168579" y="387954"/>
              </a:cxn>
              <a:cxn ang="0">
                <a:pos x="1255387" y="367874"/>
              </a:cxn>
              <a:cxn ang="0">
                <a:pos x="1340600" y="340483"/>
              </a:cxn>
              <a:cxn ang="0">
                <a:pos x="1423727" y="305779"/>
              </a:cxn>
              <a:cxn ang="0">
                <a:pos x="1504278" y="263763"/>
              </a:cxn>
              <a:cxn ang="0">
                <a:pos x="1581760" y="214434"/>
              </a:cxn>
              <a:cxn ang="0">
                <a:pos x="1655683" y="157792"/>
              </a:cxn>
              <a:cxn ang="0">
                <a:pos x="1725556" y="93837"/>
              </a:cxn>
              <a:cxn ang="0">
                <a:pos x="1725959" y="93515"/>
              </a:cxn>
              <a:cxn ang="0">
                <a:pos x="1752566" y="66879"/>
              </a:cxn>
              <a:cxn ang="0">
                <a:pos x="1926855" y="54279"/>
              </a:cxn>
              <a:cxn ang="0">
                <a:pos x="1914223" y="228414"/>
              </a:cxn>
              <a:cxn ang="0">
                <a:pos x="1852747" y="288634"/>
              </a:cxn>
              <a:cxn ang="0">
                <a:pos x="1779990" y="351416"/>
              </a:cxn>
              <a:cxn ang="0">
                <a:pos x="1703862" y="407924"/>
              </a:cxn>
              <a:cxn ang="0">
                <a:pos x="1624717" y="458157"/>
              </a:cxn>
              <a:cxn ang="0">
                <a:pos x="1542911" y="502114"/>
              </a:cxn>
              <a:cxn ang="0">
                <a:pos x="1458797" y="539797"/>
              </a:cxn>
              <a:cxn ang="0">
                <a:pos x="1372732" y="571204"/>
              </a:cxn>
              <a:cxn ang="0">
                <a:pos x="1285068" y="596335"/>
              </a:cxn>
              <a:cxn ang="0">
                <a:pos x="1196162" y="615191"/>
              </a:cxn>
              <a:cxn ang="0">
                <a:pos x="1106367" y="627772"/>
              </a:cxn>
              <a:cxn ang="0">
                <a:pos x="1016038" y="634076"/>
              </a:cxn>
              <a:cxn ang="0">
                <a:pos x="925530" y="634105"/>
              </a:cxn>
              <a:cxn ang="0">
                <a:pos x="835199" y="627858"/>
              </a:cxn>
              <a:cxn ang="0">
                <a:pos x="745397" y="615335"/>
              </a:cxn>
              <a:cxn ang="0">
                <a:pos x="656481" y="596536"/>
              </a:cxn>
              <a:cxn ang="0">
                <a:pos x="568804" y="571460"/>
              </a:cxn>
              <a:cxn ang="0">
                <a:pos x="482721" y="540108"/>
              </a:cxn>
              <a:cxn ang="0">
                <a:pos x="398588" y="502480"/>
              </a:cxn>
              <a:cxn ang="0">
                <a:pos x="316758" y="458576"/>
              </a:cxn>
              <a:cxn ang="0">
                <a:pos x="237587" y="408394"/>
              </a:cxn>
              <a:cxn ang="0">
                <a:pos x="161429" y="351936"/>
              </a:cxn>
              <a:cxn ang="0">
                <a:pos x="88638" y="289202"/>
              </a:cxn>
              <a:cxn ang="0">
                <a:pos x="53482" y="255279"/>
              </a:cxn>
              <a:cxn ang="0">
                <a:pos x="53079" y="254889"/>
              </a:cxn>
            </a:cxnLst>
            <a:rect l="0" t="0" r="r" b="b"/>
            <a:pathLst>
              <a:path w="1981200" h="635000">
                <a:moveTo>
                  <a:pt x="0" y="201926"/>
                </a:moveTo>
                <a:lnTo>
                  <a:pt x="161657" y="40377"/>
                </a:lnTo>
                <a:lnTo>
                  <a:pt x="214602" y="93353"/>
                </a:lnTo>
                <a:lnTo>
                  <a:pt x="248980" y="126267"/>
                </a:lnTo>
                <a:lnTo>
                  <a:pt x="284433" y="157353"/>
                </a:lnTo>
                <a:lnTo>
                  <a:pt x="320900" y="186611"/>
                </a:lnTo>
                <a:lnTo>
                  <a:pt x="358320" y="214042"/>
                </a:lnTo>
                <a:lnTo>
                  <a:pt x="396630" y="239645"/>
                </a:lnTo>
                <a:lnTo>
                  <a:pt x="435771" y="263421"/>
                </a:lnTo>
                <a:lnTo>
                  <a:pt x="475679" y="285369"/>
                </a:lnTo>
                <a:lnTo>
                  <a:pt x="516294" y="305489"/>
                </a:lnTo>
                <a:lnTo>
                  <a:pt x="557555" y="323781"/>
                </a:lnTo>
                <a:lnTo>
                  <a:pt x="599399" y="340246"/>
                </a:lnTo>
                <a:lnTo>
                  <a:pt x="641766" y="354883"/>
                </a:lnTo>
                <a:lnTo>
                  <a:pt x="684595" y="367692"/>
                </a:lnTo>
                <a:lnTo>
                  <a:pt x="727823" y="378673"/>
                </a:lnTo>
                <a:lnTo>
                  <a:pt x="771389" y="387827"/>
                </a:lnTo>
                <a:lnTo>
                  <a:pt x="815232" y="395153"/>
                </a:lnTo>
                <a:lnTo>
                  <a:pt x="859291" y="400650"/>
                </a:lnTo>
                <a:lnTo>
                  <a:pt x="903504" y="404320"/>
                </a:lnTo>
                <a:lnTo>
                  <a:pt x="947810" y="406163"/>
                </a:lnTo>
                <a:lnTo>
                  <a:pt x="992147" y="406177"/>
                </a:lnTo>
                <a:lnTo>
                  <a:pt x="1036454" y="404363"/>
                </a:lnTo>
                <a:lnTo>
                  <a:pt x="1080669" y="400721"/>
                </a:lnTo>
                <a:lnTo>
                  <a:pt x="1124731" y="395251"/>
                </a:lnTo>
                <a:lnTo>
                  <a:pt x="1168579" y="387954"/>
                </a:lnTo>
                <a:lnTo>
                  <a:pt x="1212152" y="378828"/>
                </a:lnTo>
                <a:lnTo>
                  <a:pt x="1255387" y="367874"/>
                </a:lnTo>
                <a:lnTo>
                  <a:pt x="1298223" y="355093"/>
                </a:lnTo>
                <a:lnTo>
                  <a:pt x="1340600" y="340483"/>
                </a:lnTo>
                <a:lnTo>
                  <a:pt x="1382455" y="324045"/>
                </a:lnTo>
                <a:lnTo>
                  <a:pt x="1423727" y="305779"/>
                </a:lnTo>
                <a:lnTo>
                  <a:pt x="1464355" y="285685"/>
                </a:lnTo>
                <a:lnTo>
                  <a:pt x="1504278" y="263763"/>
                </a:lnTo>
                <a:lnTo>
                  <a:pt x="1543433" y="240012"/>
                </a:lnTo>
                <a:lnTo>
                  <a:pt x="1581760" y="214434"/>
                </a:lnTo>
                <a:lnTo>
                  <a:pt x="1619198" y="187027"/>
                </a:lnTo>
                <a:lnTo>
                  <a:pt x="1655683" y="157792"/>
                </a:lnTo>
                <a:lnTo>
                  <a:pt x="1691157" y="126729"/>
                </a:lnTo>
                <a:lnTo>
                  <a:pt x="1725556" y="93837"/>
                </a:lnTo>
                <a:lnTo>
                  <a:pt x="1725825" y="93676"/>
                </a:lnTo>
                <a:lnTo>
                  <a:pt x="1725959" y="93515"/>
                </a:lnTo>
                <a:lnTo>
                  <a:pt x="1726093" y="93353"/>
                </a:lnTo>
                <a:lnTo>
                  <a:pt x="1752566" y="66879"/>
                </a:lnTo>
                <a:lnTo>
                  <a:pt x="1685645" y="0"/>
                </a:lnTo>
                <a:lnTo>
                  <a:pt x="1926855" y="54279"/>
                </a:lnTo>
                <a:lnTo>
                  <a:pt x="1981144" y="295293"/>
                </a:lnTo>
                <a:lnTo>
                  <a:pt x="1914223" y="228414"/>
                </a:lnTo>
                <a:lnTo>
                  <a:pt x="1887751" y="254889"/>
                </a:lnTo>
                <a:lnTo>
                  <a:pt x="1852747" y="288634"/>
                </a:lnTo>
                <a:lnTo>
                  <a:pt x="1816812" y="320809"/>
                </a:lnTo>
                <a:lnTo>
                  <a:pt x="1779990" y="351416"/>
                </a:lnTo>
                <a:lnTo>
                  <a:pt x="1742325" y="380455"/>
                </a:lnTo>
                <a:lnTo>
                  <a:pt x="1703862" y="407924"/>
                </a:lnTo>
                <a:lnTo>
                  <a:pt x="1664644" y="433825"/>
                </a:lnTo>
                <a:lnTo>
                  <a:pt x="1624717" y="458157"/>
                </a:lnTo>
                <a:lnTo>
                  <a:pt x="1584125" y="480920"/>
                </a:lnTo>
                <a:lnTo>
                  <a:pt x="1542911" y="502114"/>
                </a:lnTo>
                <a:lnTo>
                  <a:pt x="1501120" y="521740"/>
                </a:lnTo>
                <a:lnTo>
                  <a:pt x="1458797" y="539797"/>
                </a:lnTo>
                <a:lnTo>
                  <a:pt x="1415986" y="556285"/>
                </a:lnTo>
                <a:lnTo>
                  <a:pt x="1372732" y="571204"/>
                </a:lnTo>
                <a:lnTo>
                  <a:pt x="1329077" y="584554"/>
                </a:lnTo>
                <a:lnTo>
                  <a:pt x="1285068" y="596335"/>
                </a:lnTo>
                <a:lnTo>
                  <a:pt x="1240748" y="606548"/>
                </a:lnTo>
                <a:lnTo>
                  <a:pt x="1196162" y="615191"/>
                </a:lnTo>
                <a:lnTo>
                  <a:pt x="1151353" y="622266"/>
                </a:lnTo>
                <a:lnTo>
                  <a:pt x="1106367" y="627772"/>
                </a:lnTo>
                <a:lnTo>
                  <a:pt x="1061247" y="631708"/>
                </a:lnTo>
                <a:lnTo>
                  <a:pt x="1016038" y="634076"/>
                </a:lnTo>
                <a:lnTo>
                  <a:pt x="970784" y="634875"/>
                </a:lnTo>
                <a:lnTo>
                  <a:pt x="925530" y="634105"/>
                </a:lnTo>
                <a:lnTo>
                  <a:pt x="880320" y="631766"/>
                </a:lnTo>
                <a:lnTo>
                  <a:pt x="835199" y="627858"/>
                </a:lnTo>
                <a:lnTo>
                  <a:pt x="790209" y="622381"/>
                </a:lnTo>
                <a:lnTo>
                  <a:pt x="745397" y="615335"/>
                </a:lnTo>
                <a:lnTo>
                  <a:pt x="700806" y="606720"/>
                </a:lnTo>
                <a:lnTo>
                  <a:pt x="656481" y="596536"/>
                </a:lnTo>
                <a:lnTo>
                  <a:pt x="612465" y="584782"/>
                </a:lnTo>
                <a:lnTo>
                  <a:pt x="568804" y="571460"/>
                </a:lnTo>
                <a:lnTo>
                  <a:pt x="525541" y="556569"/>
                </a:lnTo>
                <a:lnTo>
                  <a:pt x="482721" y="540108"/>
                </a:lnTo>
                <a:lnTo>
                  <a:pt x="440389" y="522079"/>
                </a:lnTo>
                <a:lnTo>
                  <a:pt x="398588" y="502480"/>
                </a:lnTo>
                <a:lnTo>
                  <a:pt x="357363" y="481313"/>
                </a:lnTo>
                <a:lnTo>
                  <a:pt x="316758" y="458576"/>
                </a:lnTo>
                <a:lnTo>
                  <a:pt x="276818" y="434270"/>
                </a:lnTo>
                <a:lnTo>
                  <a:pt x="237587" y="408394"/>
                </a:lnTo>
                <a:lnTo>
                  <a:pt x="199109" y="380950"/>
                </a:lnTo>
                <a:lnTo>
                  <a:pt x="161429" y="351936"/>
                </a:lnTo>
                <a:lnTo>
                  <a:pt x="124590" y="321354"/>
                </a:lnTo>
                <a:lnTo>
                  <a:pt x="88638" y="289202"/>
                </a:lnTo>
                <a:lnTo>
                  <a:pt x="53617" y="255480"/>
                </a:lnTo>
                <a:lnTo>
                  <a:pt x="53482" y="255279"/>
                </a:lnTo>
                <a:lnTo>
                  <a:pt x="53213" y="255091"/>
                </a:lnTo>
                <a:lnTo>
                  <a:pt x="53079" y="254889"/>
                </a:lnTo>
                <a:lnTo>
                  <a:pt x="0" y="201926"/>
                </a:lnTo>
                <a:close/>
              </a:path>
            </a:pathLst>
          </a:custGeom>
          <a:noFill/>
          <a:ln w="10084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90" name="object 31"/>
          <p:cNvSpPr/>
          <p:nvPr/>
        </p:nvSpPr>
        <p:spPr bwMode="auto">
          <a:xfrm>
            <a:off x="1425575" y="4192588"/>
            <a:ext cx="1143000" cy="1143000"/>
          </a:xfrm>
          <a:custGeom>
            <a:avLst/>
            <a:gdLst/>
            <a:ahLst/>
            <a:cxnLst>
              <a:cxn ang="0">
                <a:pos x="1894" y="524283"/>
              </a:cxn>
              <a:cxn ang="0">
                <a:pos x="16606" y="433857"/>
              </a:cxn>
              <a:cxn ang="0">
                <a:pos x="44903" y="348786"/>
              </a:cxn>
              <a:cxn ang="0">
                <a:pos x="85608" y="270246"/>
              </a:cxn>
              <a:cxn ang="0">
                <a:pos x="137543" y="199409"/>
              </a:cxn>
              <a:cxn ang="0">
                <a:pos x="199533" y="137452"/>
              </a:cxn>
              <a:cxn ang="0">
                <a:pos x="270399" y="85547"/>
              </a:cxn>
              <a:cxn ang="0">
                <a:pos x="348967" y="44869"/>
              </a:cxn>
              <a:cxn ang="0">
                <a:pos x="434057" y="16593"/>
              </a:cxn>
              <a:cxn ang="0">
                <a:pos x="524495" y="1892"/>
              </a:cxn>
              <a:cxn ang="0">
                <a:pos x="618207" y="1892"/>
              </a:cxn>
              <a:cxn ang="0">
                <a:pos x="708646" y="16593"/>
              </a:cxn>
              <a:cxn ang="0">
                <a:pos x="793739" y="44869"/>
              </a:cxn>
              <a:cxn ang="0">
                <a:pos x="872309" y="85547"/>
              </a:cxn>
              <a:cxn ang="0">
                <a:pos x="943180" y="137452"/>
              </a:cxn>
              <a:cxn ang="0">
                <a:pos x="1005174" y="199409"/>
              </a:cxn>
              <a:cxn ang="0">
                <a:pos x="1057113" y="270246"/>
              </a:cxn>
              <a:cxn ang="0">
                <a:pos x="1097821" y="348786"/>
              </a:cxn>
              <a:cxn ang="0">
                <a:pos x="1126120" y="433857"/>
              </a:cxn>
              <a:cxn ang="0">
                <a:pos x="1140834" y="524283"/>
              </a:cxn>
              <a:cxn ang="0">
                <a:pos x="1140834" y="617972"/>
              </a:cxn>
              <a:cxn ang="0">
                <a:pos x="1126120" y="708367"/>
              </a:cxn>
              <a:cxn ang="0">
                <a:pos x="1097821" y="793418"/>
              </a:cxn>
              <a:cxn ang="0">
                <a:pos x="1057113" y="871949"/>
              </a:cxn>
              <a:cxn ang="0">
                <a:pos x="1005174" y="942783"/>
              </a:cxn>
              <a:cxn ang="0">
                <a:pos x="943180" y="1004743"/>
              </a:cxn>
              <a:cxn ang="0">
                <a:pos x="872309" y="1056654"/>
              </a:cxn>
              <a:cxn ang="0">
                <a:pos x="793739" y="1097340"/>
              </a:cxn>
              <a:cxn ang="0">
                <a:pos x="708646" y="1125623"/>
              </a:cxn>
              <a:cxn ang="0">
                <a:pos x="618207" y="1140329"/>
              </a:cxn>
              <a:cxn ang="0">
                <a:pos x="524495" y="1140329"/>
              </a:cxn>
              <a:cxn ang="0">
                <a:pos x="434057" y="1125623"/>
              </a:cxn>
              <a:cxn ang="0">
                <a:pos x="348967" y="1097340"/>
              </a:cxn>
              <a:cxn ang="0">
                <a:pos x="270399" y="1056654"/>
              </a:cxn>
              <a:cxn ang="0">
                <a:pos x="199533" y="1004743"/>
              </a:cxn>
              <a:cxn ang="0">
                <a:pos x="137543" y="942783"/>
              </a:cxn>
              <a:cxn ang="0">
                <a:pos x="85608" y="871949"/>
              </a:cxn>
              <a:cxn ang="0">
                <a:pos x="44903" y="793418"/>
              </a:cxn>
              <a:cxn ang="0">
                <a:pos x="16606" y="708367"/>
              </a:cxn>
              <a:cxn ang="0">
                <a:pos x="1894" y="617972"/>
              </a:cxn>
            </a:cxnLst>
            <a:rect l="0" t="0" r="r" b="b"/>
            <a:pathLst>
              <a:path w="1143000" h="1142364">
                <a:moveTo>
                  <a:pt x="0" y="571138"/>
                </a:moveTo>
                <a:lnTo>
                  <a:pt x="1894" y="524283"/>
                </a:lnTo>
                <a:lnTo>
                  <a:pt x="7478" y="478474"/>
                </a:lnTo>
                <a:lnTo>
                  <a:pt x="16606" y="433857"/>
                </a:lnTo>
                <a:lnTo>
                  <a:pt x="29130" y="390578"/>
                </a:lnTo>
                <a:lnTo>
                  <a:pt x="44903" y="348786"/>
                </a:lnTo>
                <a:lnTo>
                  <a:pt x="63778" y="308626"/>
                </a:lnTo>
                <a:lnTo>
                  <a:pt x="85608" y="270246"/>
                </a:lnTo>
                <a:lnTo>
                  <a:pt x="110245" y="233791"/>
                </a:lnTo>
                <a:lnTo>
                  <a:pt x="137543" y="199409"/>
                </a:lnTo>
                <a:lnTo>
                  <a:pt x="167355" y="167247"/>
                </a:lnTo>
                <a:lnTo>
                  <a:pt x="199533" y="137452"/>
                </a:lnTo>
                <a:lnTo>
                  <a:pt x="233930" y="110169"/>
                </a:lnTo>
                <a:lnTo>
                  <a:pt x="270399" y="85547"/>
                </a:lnTo>
                <a:lnTo>
                  <a:pt x="308794" y="63731"/>
                </a:lnTo>
                <a:lnTo>
                  <a:pt x="348967" y="44869"/>
                </a:lnTo>
                <a:lnTo>
                  <a:pt x="390770" y="29108"/>
                </a:lnTo>
                <a:lnTo>
                  <a:pt x="434057" y="16593"/>
                </a:lnTo>
                <a:lnTo>
                  <a:pt x="478681" y="7472"/>
                </a:lnTo>
                <a:lnTo>
                  <a:pt x="524495" y="1892"/>
                </a:lnTo>
                <a:lnTo>
                  <a:pt x="571351" y="0"/>
                </a:lnTo>
                <a:lnTo>
                  <a:pt x="618207" y="1892"/>
                </a:lnTo>
                <a:lnTo>
                  <a:pt x="664021" y="7472"/>
                </a:lnTo>
                <a:lnTo>
                  <a:pt x="708646" y="16593"/>
                </a:lnTo>
                <a:lnTo>
                  <a:pt x="751934" y="29108"/>
                </a:lnTo>
                <a:lnTo>
                  <a:pt x="793739" y="44869"/>
                </a:lnTo>
                <a:lnTo>
                  <a:pt x="833913" y="63732"/>
                </a:lnTo>
                <a:lnTo>
                  <a:pt x="872309" y="85547"/>
                </a:lnTo>
                <a:lnTo>
                  <a:pt x="908781" y="110170"/>
                </a:lnTo>
                <a:lnTo>
                  <a:pt x="943180" y="137452"/>
                </a:lnTo>
                <a:lnTo>
                  <a:pt x="975360" y="167247"/>
                </a:lnTo>
                <a:lnTo>
                  <a:pt x="1005174" y="199409"/>
                </a:lnTo>
                <a:lnTo>
                  <a:pt x="1032474" y="233791"/>
                </a:lnTo>
                <a:lnTo>
                  <a:pt x="1057113" y="270246"/>
                </a:lnTo>
                <a:lnTo>
                  <a:pt x="1078945" y="308626"/>
                </a:lnTo>
                <a:lnTo>
                  <a:pt x="1097821" y="348786"/>
                </a:lnTo>
                <a:lnTo>
                  <a:pt x="1113595" y="390578"/>
                </a:lnTo>
                <a:lnTo>
                  <a:pt x="1126120" y="433857"/>
                </a:lnTo>
                <a:lnTo>
                  <a:pt x="1135249" y="478474"/>
                </a:lnTo>
                <a:lnTo>
                  <a:pt x="1140834" y="524283"/>
                </a:lnTo>
                <a:lnTo>
                  <a:pt x="1142729" y="571138"/>
                </a:lnTo>
                <a:lnTo>
                  <a:pt x="1140834" y="617972"/>
                </a:lnTo>
                <a:lnTo>
                  <a:pt x="1135249" y="663764"/>
                </a:lnTo>
                <a:lnTo>
                  <a:pt x="1126120" y="708367"/>
                </a:lnTo>
                <a:lnTo>
                  <a:pt x="1113595" y="751634"/>
                </a:lnTo>
                <a:lnTo>
                  <a:pt x="1097821" y="793418"/>
                </a:lnTo>
                <a:lnTo>
                  <a:pt x="1078945" y="833572"/>
                </a:lnTo>
                <a:lnTo>
                  <a:pt x="1057113" y="871949"/>
                </a:lnTo>
                <a:lnTo>
                  <a:pt x="1032474" y="908401"/>
                </a:lnTo>
                <a:lnTo>
                  <a:pt x="1005174" y="942783"/>
                </a:lnTo>
                <a:lnTo>
                  <a:pt x="975360" y="974946"/>
                </a:lnTo>
                <a:lnTo>
                  <a:pt x="943180" y="1004743"/>
                </a:lnTo>
                <a:lnTo>
                  <a:pt x="908781" y="1032028"/>
                </a:lnTo>
                <a:lnTo>
                  <a:pt x="872309" y="1056654"/>
                </a:lnTo>
                <a:lnTo>
                  <a:pt x="833913" y="1078474"/>
                </a:lnTo>
                <a:lnTo>
                  <a:pt x="793739" y="1097340"/>
                </a:lnTo>
                <a:lnTo>
                  <a:pt x="751934" y="1113105"/>
                </a:lnTo>
                <a:lnTo>
                  <a:pt x="708646" y="1125623"/>
                </a:lnTo>
                <a:lnTo>
                  <a:pt x="664021" y="1134747"/>
                </a:lnTo>
                <a:lnTo>
                  <a:pt x="618207" y="1140329"/>
                </a:lnTo>
                <a:lnTo>
                  <a:pt x="571351" y="1142222"/>
                </a:lnTo>
                <a:lnTo>
                  <a:pt x="524495" y="1140329"/>
                </a:lnTo>
                <a:lnTo>
                  <a:pt x="478681" y="1134747"/>
                </a:lnTo>
                <a:lnTo>
                  <a:pt x="434057" y="1125623"/>
                </a:lnTo>
                <a:lnTo>
                  <a:pt x="390770" y="1113105"/>
                </a:lnTo>
                <a:lnTo>
                  <a:pt x="348967" y="1097340"/>
                </a:lnTo>
                <a:lnTo>
                  <a:pt x="308794" y="1078474"/>
                </a:lnTo>
                <a:lnTo>
                  <a:pt x="270399" y="1056654"/>
                </a:lnTo>
                <a:lnTo>
                  <a:pt x="233930" y="1032028"/>
                </a:lnTo>
                <a:lnTo>
                  <a:pt x="199533" y="1004743"/>
                </a:lnTo>
                <a:lnTo>
                  <a:pt x="167355" y="974945"/>
                </a:lnTo>
                <a:lnTo>
                  <a:pt x="137543" y="942783"/>
                </a:lnTo>
                <a:lnTo>
                  <a:pt x="110245" y="908401"/>
                </a:lnTo>
                <a:lnTo>
                  <a:pt x="85608" y="871949"/>
                </a:lnTo>
                <a:lnTo>
                  <a:pt x="63778" y="833572"/>
                </a:lnTo>
                <a:lnTo>
                  <a:pt x="44903" y="793418"/>
                </a:lnTo>
                <a:lnTo>
                  <a:pt x="29130" y="751634"/>
                </a:lnTo>
                <a:lnTo>
                  <a:pt x="16606" y="708367"/>
                </a:lnTo>
                <a:lnTo>
                  <a:pt x="7478" y="663764"/>
                </a:lnTo>
                <a:lnTo>
                  <a:pt x="1894" y="617972"/>
                </a:lnTo>
                <a:lnTo>
                  <a:pt x="0" y="571138"/>
                </a:lnTo>
                <a:close/>
              </a:path>
            </a:pathLst>
          </a:custGeom>
          <a:noFill/>
          <a:ln w="10086">
            <a:solidFill>
              <a:srgbClr val="000000"/>
            </a:solidFill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91" name="object 32"/>
          <p:cNvSpPr/>
          <p:nvPr/>
        </p:nvSpPr>
        <p:spPr bwMode="auto">
          <a:xfrm>
            <a:off x="887413" y="3949700"/>
            <a:ext cx="950912" cy="1009650"/>
          </a:xfrm>
          <a:custGeom>
            <a:avLst/>
            <a:gdLst/>
            <a:ahLst/>
            <a:cxnLst>
              <a:cxn ang="0">
                <a:pos x="567946" y="1005362"/>
              </a:cxn>
              <a:cxn ang="0">
                <a:pos x="519400" y="1009142"/>
              </a:cxn>
              <a:cxn ang="0">
                <a:pos x="471593" y="1008314"/>
              </a:cxn>
              <a:cxn ang="0">
                <a:pos x="424759" y="1003060"/>
              </a:cxn>
              <a:cxn ang="0">
                <a:pos x="379137" y="993564"/>
              </a:cxn>
              <a:cxn ang="0">
                <a:pos x="334962" y="980009"/>
              </a:cxn>
              <a:cxn ang="0">
                <a:pos x="292471" y="962580"/>
              </a:cxn>
              <a:cxn ang="0">
                <a:pos x="251900" y="941459"/>
              </a:cxn>
              <a:cxn ang="0">
                <a:pos x="213485" y="916831"/>
              </a:cxn>
              <a:cxn ang="0">
                <a:pos x="177463" y="888878"/>
              </a:cxn>
              <a:cxn ang="0">
                <a:pos x="144069" y="857784"/>
              </a:cxn>
              <a:cxn ang="0">
                <a:pos x="113542" y="823733"/>
              </a:cxn>
              <a:cxn ang="0">
                <a:pos x="86116" y="786909"/>
              </a:cxn>
              <a:cxn ang="0">
                <a:pos x="62028" y="747494"/>
              </a:cxn>
              <a:cxn ang="0">
                <a:pos x="41514" y="705673"/>
              </a:cxn>
              <a:cxn ang="0">
                <a:pos x="24812" y="661629"/>
              </a:cxn>
              <a:cxn ang="0">
                <a:pos x="12156" y="615545"/>
              </a:cxn>
              <a:cxn ang="0">
                <a:pos x="3784" y="567605"/>
              </a:cxn>
              <a:cxn ang="0">
                <a:pos x="0" y="519088"/>
              </a:cxn>
              <a:cxn ang="0">
                <a:pos x="825" y="471306"/>
              </a:cxn>
              <a:cxn ang="0">
                <a:pos x="6078" y="424497"/>
              </a:cxn>
              <a:cxn ang="0">
                <a:pos x="15574" y="378897"/>
              </a:cxn>
              <a:cxn ang="0">
                <a:pos x="29131" y="334741"/>
              </a:cxn>
              <a:cxn ang="0">
                <a:pos x="46564" y="292268"/>
              </a:cxn>
              <a:cxn ang="0">
                <a:pos x="67690" y="251713"/>
              </a:cxn>
              <a:cxn ang="0">
                <a:pos x="92326" y="213313"/>
              </a:cxn>
              <a:cxn ang="0">
                <a:pos x="120287" y="177305"/>
              </a:cxn>
              <a:cxn ang="0">
                <a:pos x="151391" y="143925"/>
              </a:cxn>
              <a:cxn ang="0">
                <a:pos x="185455" y="113410"/>
              </a:cxn>
              <a:cxn ang="0">
                <a:pos x="222294" y="85995"/>
              </a:cxn>
              <a:cxn ang="0">
                <a:pos x="261724" y="61919"/>
              </a:cxn>
              <a:cxn ang="0">
                <a:pos x="303564" y="41416"/>
              </a:cxn>
              <a:cxn ang="0">
                <a:pos x="347628" y="24725"/>
              </a:cxn>
              <a:cxn ang="0">
                <a:pos x="393734" y="12081"/>
              </a:cxn>
              <a:cxn ang="0">
                <a:pos x="441698" y="3721"/>
              </a:cxn>
              <a:cxn ang="0">
                <a:pos x="489423" y="0"/>
              </a:cxn>
              <a:cxn ang="0">
                <a:pos x="536693" y="770"/>
              </a:cxn>
              <a:cxn ang="0">
                <a:pos x="583239" y="5895"/>
              </a:cxn>
              <a:cxn ang="0">
                <a:pos x="628793" y="15236"/>
              </a:cxn>
              <a:cxn ang="0">
                <a:pos x="673088" y="28654"/>
              </a:cxn>
              <a:cxn ang="0">
                <a:pos x="715856" y="46011"/>
              </a:cxn>
              <a:cxn ang="0">
                <a:pos x="756829" y="67169"/>
              </a:cxn>
              <a:cxn ang="0">
                <a:pos x="795739" y="91989"/>
              </a:cxn>
              <a:cxn ang="0">
                <a:pos x="832320" y="120333"/>
              </a:cxn>
              <a:cxn ang="0">
                <a:pos x="866302" y="152063"/>
              </a:cxn>
              <a:cxn ang="0">
                <a:pos x="897419" y="187041"/>
              </a:cxn>
              <a:cxn ang="0">
                <a:pos x="925402" y="225128"/>
              </a:cxn>
              <a:cxn ang="0">
                <a:pos x="949985" y="266186"/>
              </a:cxn>
            </a:cxnLst>
            <a:rect l="0" t="0" r="r" b="b"/>
            <a:pathLst>
              <a:path w="950594" h="1009650">
                <a:moveTo>
                  <a:pt x="567946" y="1005362"/>
                </a:moveTo>
                <a:lnTo>
                  <a:pt x="519400" y="1009142"/>
                </a:lnTo>
                <a:lnTo>
                  <a:pt x="471593" y="1008314"/>
                </a:lnTo>
                <a:lnTo>
                  <a:pt x="424759" y="1003060"/>
                </a:lnTo>
                <a:lnTo>
                  <a:pt x="379137" y="993564"/>
                </a:lnTo>
                <a:lnTo>
                  <a:pt x="334962" y="980009"/>
                </a:lnTo>
                <a:lnTo>
                  <a:pt x="292471" y="962580"/>
                </a:lnTo>
                <a:lnTo>
                  <a:pt x="251900" y="941459"/>
                </a:lnTo>
                <a:lnTo>
                  <a:pt x="213485" y="916831"/>
                </a:lnTo>
                <a:lnTo>
                  <a:pt x="177463" y="888878"/>
                </a:lnTo>
                <a:lnTo>
                  <a:pt x="144069" y="857784"/>
                </a:lnTo>
                <a:lnTo>
                  <a:pt x="113542" y="823733"/>
                </a:lnTo>
                <a:lnTo>
                  <a:pt x="86116" y="786909"/>
                </a:lnTo>
                <a:lnTo>
                  <a:pt x="62028" y="747494"/>
                </a:lnTo>
                <a:lnTo>
                  <a:pt x="41514" y="705673"/>
                </a:lnTo>
                <a:lnTo>
                  <a:pt x="24812" y="661629"/>
                </a:lnTo>
                <a:lnTo>
                  <a:pt x="12156" y="615545"/>
                </a:lnTo>
                <a:lnTo>
                  <a:pt x="3784" y="567605"/>
                </a:lnTo>
                <a:lnTo>
                  <a:pt x="0" y="519088"/>
                </a:lnTo>
                <a:lnTo>
                  <a:pt x="825" y="471306"/>
                </a:lnTo>
                <a:lnTo>
                  <a:pt x="6078" y="424497"/>
                </a:lnTo>
                <a:lnTo>
                  <a:pt x="15574" y="378897"/>
                </a:lnTo>
                <a:lnTo>
                  <a:pt x="29131" y="334741"/>
                </a:lnTo>
                <a:lnTo>
                  <a:pt x="46564" y="292268"/>
                </a:lnTo>
                <a:lnTo>
                  <a:pt x="67690" y="251713"/>
                </a:lnTo>
                <a:lnTo>
                  <a:pt x="92326" y="213313"/>
                </a:lnTo>
                <a:lnTo>
                  <a:pt x="120287" y="177305"/>
                </a:lnTo>
                <a:lnTo>
                  <a:pt x="151391" y="143925"/>
                </a:lnTo>
                <a:lnTo>
                  <a:pt x="185455" y="113410"/>
                </a:lnTo>
                <a:lnTo>
                  <a:pt x="222294" y="85995"/>
                </a:lnTo>
                <a:lnTo>
                  <a:pt x="261724" y="61919"/>
                </a:lnTo>
                <a:lnTo>
                  <a:pt x="303564" y="41416"/>
                </a:lnTo>
                <a:lnTo>
                  <a:pt x="347628" y="24725"/>
                </a:lnTo>
                <a:lnTo>
                  <a:pt x="393734" y="12081"/>
                </a:lnTo>
                <a:lnTo>
                  <a:pt x="441698" y="3721"/>
                </a:lnTo>
                <a:lnTo>
                  <a:pt x="489423" y="0"/>
                </a:lnTo>
                <a:lnTo>
                  <a:pt x="536693" y="770"/>
                </a:lnTo>
                <a:lnTo>
                  <a:pt x="583239" y="5895"/>
                </a:lnTo>
                <a:lnTo>
                  <a:pt x="628793" y="15236"/>
                </a:lnTo>
                <a:lnTo>
                  <a:pt x="673088" y="28654"/>
                </a:lnTo>
                <a:lnTo>
                  <a:pt x="715856" y="46011"/>
                </a:lnTo>
                <a:lnTo>
                  <a:pt x="756829" y="67169"/>
                </a:lnTo>
                <a:lnTo>
                  <a:pt x="795739" y="91989"/>
                </a:lnTo>
                <a:lnTo>
                  <a:pt x="832320" y="120333"/>
                </a:lnTo>
                <a:lnTo>
                  <a:pt x="866302" y="152063"/>
                </a:lnTo>
                <a:lnTo>
                  <a:pt x="897419" y="187041"/>
                </a:lnTo>
                <a:lnTo>
                  <a:pt x="925402" y="225128"/>
                </a:lnTo>
                <a:lnTo>
                  <a:pt x="949985" y="266186"/>
                </a:lnTo>
              </a:path>
            </a:pathLst>
          </a:custGeom>
          <a:noFill/>
          <a:ln w="10086">
            <a:solidFill>
              <a:srgbClr val="000000"/>
            </a:solidFill>
            <a:prstDash val="sysDash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3" name="object 33"/>
          <p:cNvSpPr txBox="1"/>
          <p:nvPr/>
        </p:nvSpPr>
        <p:spPr>
          <a:xfrm>
            <a:off x="1555750" y="4611688"/>
            <a:ext cx="884238" cy="458787"/>
          </a:xfrm>
          <a:prstGeom prst="rect">
            <a:avLst/>
          </a:prstGeom>
        </p:spPr>
        <p:txBody>
          <a:bodyPr lIns="0" tIns="14604" rIns="0" bIns="0">
            <a:spAutoFit/>
          </a:bodyPr>
          <a:lstStyle/>
          <a:p>
            <a:pPr marL="12700">
              <a:lnSpc>
                <a:spcPts val="1790"/>
              </a:lnSpc>
              <a:spcBef>
                <a:spcPts val="115"/>
              </a:spcBef>
            </a:pPr>
            <a:r>
              <a:rPr lang="zh-CN" altLang="en-US" sz="1600">
                <a:latin typeface="Noto Sans CJK JP Regular"/>
                <a:ea typeface="Noto Sans CJK JP Regular"/>
                <a:cs typeface="Noto Sans CJK JP Regular"/>
              </a:rPr>
              <a:t>信息空间</a:t>
            </a:r>
          </a:p>
          <a:p>
            <a:pPr marL="12700">
              <a:lnSpc>
                <a:spcPts val="1600"/>
              </a:lnSpc>
            </a:pPr>
            <a:r>
              <a:rPr lang="zh-CN" altLang="en-US" sz="1500">
                <a:latin typeface="Noto Sans CJK JP Regular"/>
                <a:ea typeface="Noto Sans CJK JP Regular"/>
                <a:cs typeface="Noto Sans CJK JP Regular"/>
              </a:rPr>
              <a:t> 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370138" y="4491038"/>
            <a:ext cx="122237" cy="257175"/>
          </a:xfrm>
          <a:prstGeom prst="rect">
            <a:avLst/>
          </a:prstGeom>
        </p:spPr>
        <p:txBody>
          <a:bodyPr lIns="0" tIns="13970" rIns="0" bIns="0">
            <a:spAutoFit/>
          </a:bodyPr>
          <a:lstStyle/>
          <a:p>
            <a:pPr marL="12700">
              <a:spcBef>
                <a:spcPts val="115"/>
              </a:spcBef>
            </a:pPr>
            <a:r>
              <a:rPr lang="zh-CN" altLang="en-US" sz="1500">
                <a:latin typeface="Noto Sans CJK JP Regular"/>
                <a:ea typeface="Noto Sans CJK JP Regular"/>
                <a:cs typeface="Noto Sans CJK JP Regular"/>
              </a:rPr>
              <a:t> </a:t>
            </a:r>
          </a:p>
        </p:txBody>
      </p:sp>
      <p:sp>
        <p:nvSpPr>
          <p:cNvPr id="15394" name="object 35"/>
          <p:cNvSpPr/>
          <p:nvPr/>
        </p:nvSpPr>
        <p:spPr bwMode="auto">
          <a:xfrm>
            <a:off x="2152650" y="3946525"/>
            <a:ext cx="949325" cy="1009650"/>
          </a:xfrm>
          <a:custGeom>
            <a:avLst/>
            <a:gdLst/>
            <a:ahLst/>
            <a:cxnLst>
              <a:cxn ang="0">
                <a:pos x="382038" y="1005362"/>
              </a:cxn>
              <a:cxn ang="0">
                <a:pos x="430576" y="1009148"/>
              </a:cxn>
              <a:cxn ang="0">
                <a:pos x="478377" y="1008326"/>
              </a:cxn>
              <a:cxn ang="0">
                <a:pos x="525206" y="1003080"/>
              </a:cxn>
              <a:cxn ang="0">
                <a:pos x="570826" y="993592"/>
              </a:cxn>
              <a:cxn ang="0">
                <a:pos x="615000" y="980046"/>
              </a:cxn>
              <a:cxn ang="0">
                <a:pos x="657491" y="962624"/>
              </a:cxn>
              <a:cxn ang="0">
                <a:pos x="698063" y="941511"/>
              </a:cxn>
              <a:cxn ang="0">
                <a:pos x="736479" y="916889"/>
              </a:cxn>
              <a:cxn ang="0">
                <a:pos x="772502" y="888940"/>
              </a:cxn>
              <a:cxn ang="0">
                <a:pos x="805896" y="857850"/>
              </a:cxn>
              <a:cxn ang="0">
                <a:pos x="836425" y="823799"/>
              </a:cxn>
              <a:cxn ang="0">
                <a:pos x="863851" y="786973"/>
              </a:cxn>
              <a:cxn ang="0">
                <a:pos x="887937" y="747553"/>
              </a:cxn>
              <a:cxn ang="0">
                <a:pos x="908448" y="705723"/>
              </a:cxn>
              <a:cxn ang="0">
                <a:pos x="925147" y="661667"/>
              </a:cxn>
              <a:cxn ang="0">
                <a:pos x="937796" y="615566"/>
              </a:cxn>
              <a:cxn ang="0">
                <a:pos x="946160" y="567606"/>
              </a:cxn>
              <a:cxn ang="0">
                <a:pos x="949936" y="519089"/>
              </a:cxn>
              <a:cxn ang="0">
                <a:pos x="949102" y="471311"/>
              </a:cxn>
              <a:cxn ang="0">
                <a:pos x="943842" y="424507"/>
              </a:cxn>
              <a:cxn ang="0">
                <a:pos x="934340" y="378914"/>
              </a:cxn>
              <a:cxn ang="0">
                <a:pos x="920779" y="334766"/>
              </a:cxn>
              <a:cxn ang="0">
                <a:pos x="903342" y="292301"/>
              </a:cxn>
              <a:cxn ang="0">
                <a:pos x="882213" y="251754"/>
              </a:cxn>
              <a:cxn ang="0">
                <a:pos x="857575" y="213361"/>
              </a:cxn>
              <a:cxn ang="0">
                <a:pos x="829613" y="177358"/>
              </a:cxn>
              <a:cxn ang="0">
                <a:pos x="798508" y="143983"/>
              </a:cxn>
              <a:cxn ang="0">
                <a:pos x="764445" y="113469"/>
              </a:cxn>
              <a:cxn ang="0">
                <a:pos x="727608" y="86054"/>
              </a:cxn>
              <a:cxn ang="0">
                <a:pos x="688179" y="61974"/>
              </a:cxn>
              <a:cxn ang="0">
                <a:pos x="646342" y="41465"/>
              </a:cxn>
              <a:cxn ang="0">
                <a:pos x="602281" y="24762"/>
              </a:cxn>
              <a:cxn ang="0">
                <a:pos x="556179" y="12102"/>
              </a:cxn>
              <a:cxn ang="0">
                <a:pos x="508220" y="3721"/>
              </a:cxn>
              <a:cxn ang="0">
                <a:pos x="460508" y="0"/>
              </a:cxn>
              <a:cxn ang="0">
                <a:pos x="413251" y="770"/>
              </a:cxn>
              <a:cxn ang="0">
                <a:pos x="366715" y="5895"/>
              </a:cxn>
              <a:cxn ang="0">
                <a:pos x="321169" y="15236"/>
              </a:cxn>
              <a:cxn ang="0">
                <a:pos x="276881" y="28654"/>
              </a:cxn>
              <a:cxn ang="0">
                <a:pos x="234118" y="46011"/>
              </a:cxn>
              <a:cxn ang="0">
                <a:pos x="193149" y="67169"/>
              </a:cxn>
              <a:cxn ang="0">
                <a:pos x="154241" y="91989"/>
              </a:cxn>
              <a:cxn ang="0">
                <a:pos x="117663" y="120333"/>
              </a:cxn>
              <a:cxn ang="0">
                <a:pos x="83681" y="152063"/>
              </a:cxn>
              <a:cxn ang="0">
                <a:pos x="52565" y="187041"/>
              </a:cxn>
              <a:cxn ang="0">
                <a:pos x="24582" y="225128"/>
              </a:cxn>
              <a:cxn ang="0">
                <a:pos x="0" y="266186"/>
              </a:cxn>
            </a:cxnLst>
            <a:rect l="0" t="0" r="r" b="b"/>
            <a:pathLst>
              <a:path w="949960" h="1009650">
                <a:moveTo>
                  <a:pt x="382038" y="1005362"/>
                </a:moveTo>
                <a:lnTo>
                  <a:pt x="430576" y="1009148"/>
                </a:lnTo>
                <a:lnTo>
                  <a:pt x="478377" y="1008326"/>
                </a:lnTo>
                <a:lnTo>
                  <a:pt x="525206" y="1003080"/>
                </a:lnTo>
                <a:lnTo>
                  <a:pt x="570826" y="993592"/>
                </a:lnTo>
                <a:lnTo>
                  <a:pt x="615000" y="980046"/>
                </a:lnTo>
                <a:lnTo>
                  <a:pt x="657491" y="962624"/>
                </a:lnTo>
                <a:lnTo>
                  <a:pt x="698063" y="941511"/>
                </a:lnTo>
                <a:lnTo>
                  <a:pt x="736479" y="916889"/>
                </a:lnTo>
                <a:lnTo>
                  <a:pt x="772502" y="888940"/>
                </a:lnTo>
                <a:lnTo>
                  <a:pt x="805896" y="857850"/>
                </a:lnTo>
                <a:lnTo>
                  <a:pt x="836425" y="823799"/>
                </a:lnTo>
                <a:lnTo>
                  <a:pt x="863851" y="786973"/>
                </a:lnTo>
                <a:lnTo>
                  <a:pt x="887937" y="747553"/>
                </a:lnTo>
                <a:lnTo>
                  <a:pt x="908448" y="705723"/>
                </a:lnTo>
                <a:lnTo>
                  <a:pt x="925147" y="661667"/>
                </a:lnTo>
                <a:lnTo>
                  <a:pt x="937796" y="615566"/>
                </a:lnTo>
                <a:lnTo>
                  <a:pt x="946160" y="567606"/>
                </a:lnTo>
                <a:lnTo>
                  <a:pt x="949936" y="519089"/>
                </a:lnTo>
                <a:lnTo>
                  <a:pt x="949102" y="471311"/>
                </a:lnTo>
                <a:lnTo>
                  <a:pt x="943842" y="424507"/>
                </a:lnTo>
                <a:lnTo>
                  <a:pt x="934340" y="378914"/>
                </a:lnTo>
                <a:lnTo>
                  <a:pt x="920779" y="334766"/>
                </a:lnTo>
                <a:lnTo>
                  <a:pt x="903342" y="292301"/>
                </a:lnTo>
                <a:lnTo>
                  <a:pt x="882213" y="251754"/>
                </a:lnTo>
                <a:lnTo>
                  <a:pt x="857575" y="213361"/>
                </a:lnTo>
                <a:lnTo>
                  <a:pt x="829613" y="177358"/>
                </a:lnTo>
                <a:lnTo>
                  <a:pt x="798508" y="143983"/>
                </a:lnTo>
                <a:lnTo>
                  <a:pt x="764445" y="113469"/>
                </a:lnTo>
                <a:lnTo>
                  <a:pt x="727608" y="86054"/>
                </a:lnTo>
                <a:lnTo>
                  <a:pt x="688179" y="61974"/>
                </a:lnTo>
                <a:lnTo>
                  <a:pt x="646342" y="41465"/>
                </a:lnTo>
                <a:lnTo>
                  <a:pt x="602281" y="24762"/>
                </a:lnTo>
                <a:lnTo>
                  <a:pt x="556179" y="12102"/>
                </a:lnTo>
                <a:lnTo>
                  <a:pt x="508220" y="3721"/>
                </a:lnTo>
                <a:lnTo>
                  <a:pt x="460508" y="0"/>
                </a:lnTo>
                <a:lnTo>
                  <a:pt x="413251" y="770"/>
                </a:lnTo>
                <a:lnTo>
                  <a:pt x="366715" y="5895"/>
                </a:lnTo>
                <a:lnTo>
                  <a:pt x="321169" y="15236"/>
                </a:lnTo>
                <a:lnTo>
                  <a:pt x="276881" y="28654"/>
                </a:lnTo>
                <a:lnTo>
                  <a:pt x="234118" y="46011"/>
                </a:lnTo>
                <a:lnTo>
                  <a:pt x="193149" y="67169"/>
                </a:lnTo>
                <a:lnTo>
                  <a:pt x="154241" y="91989"/>
                </a:lnTo>
                <a:lnTo>
                  <a:pt x="117663" y="120333"/>
                </a:lnTo>
                <a:lnTo>
                  <a:pt x="83681" y="152063"/>
                </a:lnTo>
                <a:lnTo>
                  <a:pt x="52565" y="187041"/>
                </a:lnTo>
                <a:lnTo>
                  <a:pt x="24582" y="225128"/>
                </a:lnTo>
                <a:lnTo>
                  <a:pt x="0" y="266186"/>
                </a:lnTo>
              </a:path>
            </a:pathLst>
          </a:custGeom>
          <a:noFill/>
          <a:ln w="10086">
            <a:solidFill>
              <a:srgbClr val="000000"/>
            </a:solidFill>
            <a:prstDash val="sysDash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395" name="object 36"/>
          <p:cNvSpPr/>
          <p:nvPr/>
        </p:nvSpPr>
        <p:spPr bwMode="auto">
          <a:xfrm>
            <a:off x="1527175" y="5164138"/>
            <a:ext cx="957263" cy="722312"/>
          </a:xfrm>
          <a:custGeom>
            <a:avLst/>
            <a:gdLst/>
            <a:ahLst/>
            <a:cxnLst>
              <a:cxn ang="0">
                <a:pos x="64881" y="4110"/>
              </a:cxn>
              <a:cxn ang="0">
                <a:pos x="42388" y="47624"/>
              </a:cxn>
              <a:cxn ang="0">
                <a:pos x="24741" y="92321"/>
              </a:cxn>
              <a:cxn ang="0">
                <a:pos x="11852" y="137874"/>
              </a:cxn>
              <a:cxn ang="0">
                <a:pos x="3634" y="183952"/>
              </a:cxn>
              <a:cxn ang="0">
                <a:pos x="0" y="230228"/>
              </a:cxn>
              <a:cxn ang="0">
                <a:pos x="863" y="276372"/>
              </a:cxn>
              <a:cxn ang="0">
                <a:pos x="6136" y="322056"/>
              </a:cxn>
              <a:cxn ang="0">
                <a:pos x="15732" y="366951"/>
              </a:cxn>
              <a:cxn ang="0">
                <a:pos x="29564" y="410728"/>
              </a:cxn>
              <a:cxn ang="0">
                <a:pos x="47545" y="453058"/>
              </a:cxn>
              <a:cxn ang="0">
                <a:pos x="69589" y="493612"/>
              </a:cxn>
              <a:cxn ang="0">
                <a:pos x="95607" y="532063"/>
              </a:cxn>
              <a:cxn ang="0">
                <a:pos x="125514" y="568080"/>
              </a:cxn>
              <a:cxn ang="0">
                <a:pos x="159221" y="601335"/>
              </a:cxn>
              <a:cxn ang="0">
                <a:pos x="196643" y="631500"/>
              </a:cxn>
              <a:cxn ang="0">
                <a:pos x="237692" y="658246"/>
              </a:cxn>
              <a:cxn ang="0">
                <a:pos x="281226" y="680722"/>
              </a:cxn>
              <a:cxn ang="0">
                <a:pos x="325943" y="698357"/>
              </a:cxn>
              <a:cxn ang="0">
                <a:pos x="371515" y="711238"/>
              </a:cxn>
              <a:cxn ang="0">
                <a:pos x="417612" y="719451"/>
              </a:cxn>
              <a:cxn ang="0">
                <a:pos x="463906" y="723083"/>
              </a:cxn>
              <a:cxn ang="0">
                <a:pos x="510068" y="722221"/>
              </a:cxn>
              <a:cxn ang="0">
                <a:pos x="555770" y="716952"/>
              </a:cxn>
              <a:cxn ang="0">
                <a:pos x="600682" y="707362"/>
              </a:cxn>
              <a:cxn ang="0">
                <a:pos x="644476" y="693539"/>
              </a:cxn>
              <a:cxn ang="0">
                <a:pos x="686824" y="675570"/>
              </a:cxn>
              <a:cxn ang="0">
                <a:pos x="727395" y="653540"/>
              </a:cxn>
              <a:cxn ang="0">
                <a:pos x="765863" y="627538"/>
              </a:cxn>
              <a:cxn ang="0">
                <a:pos x="801897" y="597649"/>
              </a:cxn>
              <a:cxn ang="0">
                <a:pos x="835170" y="563961"/>
              </a:cxn>
              <a:cxn ang="0">
                <a:pos x="865353" y="526560"/>
              </a:cxn>
              <a:cxn ang="0">
                <a:pos x="892116" y="485534"/>
              </a:cxn>
              <a:cxn ang="0">
                <a:pos x="913782" y="443726"/>
              </a:cxn>
              <a:cxn ang="0">
                <a:pos x="931066" y="400476"/>
              </a:cxn>
              <a:cxn ang="0">
                <a:pos x="943969" y="356109"/>
              </a:cxn>
              <a:cxn ang="0">
                <a:pos x="952492" y="310950"/>
              </a:cxn>
              <a:cxn ang="0">
                <a:pos x="956639" y="265325"/>
              </a:cxn>
              <a:cxn ang="0">
                <a:pos x="956410" y="219559"/>
              </a:cxn>
              <a:cxn ang="0">
                <a:pos x="951807" y="173977"/>
              </a:cxn>
              <a:cxn ang="0">
                <a:pos x="942833" y="128905"/>
              </a:cxn>
              <a:cxn ang="0">
                <a:pos x="929488" y="84668"/>
              </a:cxn>
              <a:cxn ang="0">
                <a:pos x="911776" y="41591"/>
              </a:cxn>
              <a:cxn ang="0">
                <a:pos x="889697" y="0"/>
              </a:cxn>
            </a:cxnLst>
            <a:rect l="0" t="0" r="r" b="b"/>
            <a:pathLst>
              <a:path w="956944" h="723264">
                <a:moveTo>
                  <a:pt x="64881" y="4110"/>
                </a:moveTo>
                <a:lnTo>
                  <a:pt x="42388" y="47624"/>
                </a:lnTo>
                <a:lnTo>
                  <a:pt x="24741" y="92321"/>
                </a:lnTo>
                <a:lnTo>
                  <a:pt x="11852" y="137874"/>
                </a:lnTo>
                <a:lnTo>
                  <a:pt x="3634" y="183952"/>
                </a:lnTo>
                <a:lnTo>
                  <a:pt x="0" y="230228"/>
                </a:lnTo>
                <a:lnTo>
                  <a:pt x="863" y="276372"/>
                </a:lnTo>
                <a:lnTo>
                  <a:pt x="6136" y="322056"/>
                </a:lnTo>
                <a:lnTo>
                  <a:pt x="15732" y="366951"/>
                </a:lnTo>
                <a:lnTo>
                  <a:pt x="29564" y="410728"/>
                </a:lnTo>
                <a:lnTo>
                  <a:pt x="47545" y="453058"/>
                </a:lnTo>
                <a:lnTo>
                  <a:pt x="69589" y="493612"/>
                </a:lnTo>
                <a:lnTo>
                  <a:pt x="95607" y="532063"/>
                </a:lnTo>
                <a:lnTo>
                  <a:pt x="125514" y="568080"/>
                </a:lnTo>
                <a:lnTo>
                  <a:pt x="159221" y="601335"/>
                </a:lnTo>
                <a:lnTo>
                  <a:pt x="196643" y="631500"/>
                </a:lnTo>
                <a:lnTo>
                  <a:pt x="237692" y="658246"/>
                </a:lnTo>
                <a:lnTo>
                  <a:pt x="281226" y="680722"/>
                </a:lnTo>
                <a:lnTo>
                  <a:pt x="325943" y="698357"/>
                </a:lnTo>
                <a:lnTo>
                  <a:pt x="371515" y="711238"/>
                </a:lnTo>
                <a:lnTo>
                  <a:pt x="417612" y="719451"/>
                </a:lnTo>
                <a:lnTo>
                  <a:pt x="463906" y="723083"/>
                </a:lnTo>
                <a:lnTo>
                  <a:pt x="510068" y="722221"/>
                </a:lnTo>
                <a:lnTo>
                  <a:pt x="555770" y="716952"/>
                </a:lnTo>
                <a:lnTo>
                  <a:pt x="600682" y="707362"/>
                </a:lnTo>
                <a:lnTo>
                  <a:pt x="644476" y="693539"/>
                </a:lnTo>
                <a:lnTo>
                  <a:pt x="686824" y="675570"/>
                </a:lnTo>
                <a:lnTo>
                  <a:pt x="727395" y="653540"/>
                </a:lnTo>
                <a:lnTo>
                  <a:pt x="765863" y="627538"/>
                </a:lnTo>
                <a:lnTo>
                  <a:pt x="801897" y="597649"/>
                </a:lnTo>
                <a:lnTo>
                  <a:pt x="835170" y="563961"/>
                </a:lnTo>
                <a:lnTo>
                  <a:pt x="865353" y="526560"/>
                </a:lnTo>
                <a:lnTo>
                  <a:pt x="892116" y="485534"/>
                </a:lnTo>
                <a:lnTo>
                  <a:pt x="913782" y="443726"/>
                </a:lnTo>
                <a:lnTo>
                  <a:pt x="931066" y="400476"/>
                </a:lnTo>
                <a:lnTo>
                  <a:pt x="943969" y="356109"/>
                </a:lnTo>
                <a:lnTo>
                  <a:pt x="952492" y="310950"/>
                </a:lnTo>
                <a:lnTo>
                  <a:pt x="956639" y="265325"/>
                </a:lnTo>
                <a:lnTo>
                  <a:pt x="956410" y="219559"/>
                </a:lnTo>
                <a:lnTo>
                  <a:pt x="951807" y="173977"/>
                </a:lnTo>
                <a:lnTo>
                  <a:pt x="942833" y="128905"/>
                </a:lnTo>
                <a:lnTo>
                  <a:pt x="929488" y="84668"/>
                </a:lnTo>
                <a:lnTo>
                  <a:pt x="911776" y="41591"/>
                </a:lnTo>
                <a:lnTo>
                  <a:pt x="889697" y="0"/>
                </a:lnTo>
              </a:path>
            </a:pathLst>
          </a:custGeom>
          <a:noFill/>
          <a:ln w="10085">
            <a:solidFill>
              <a:srgbClr val="000000"/>
            </a:solidFill>
            <a:prstDash val="sysDash"/>
            <a:rou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37" name="object 37"/>
          <p:cNvSpPr txBox="1"/>
          <p:nvPr/>
        </p:nvSpPr>
        <p:spPr>
          <a:xfrm>
            <a:off x="1023938" y="4264025"/>
            <a:ext cx="511175" cy="219075"/>
          </a:xfrm>
          <a:prstGeom prst="rect">
            <a:avLst/>
          </a:prstGeom>
        </p:spPr>
        <p:txBody>
          <a:bodyPr lIns="0" tIns="15240" rIns="0" bIns="0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信息论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473325" y="4151313"/>
            <a:ext cx="511175" cy="4127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92075" indent="-81280">
              <a:lnSpc>
                <a:spcPct val="102000"/>
              </a:lnSpc>
              <a:spcBef>
                <a:spcPts val="100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信息的 价值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744663" y="5353050"/>
            <a:ext cx="509587" cy="41275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92075" indent="-81280">
              <a:lnSpc>
                <a:spcPct val="102000"/>
              </a:lnSpc>
              <a:spcBef>
                <a:spcPts val="100"/>
              </a:spcBef>
            </a:pPr>
            <a:r>
              <a:rPr lang="zh-CN" altLang="en-US" sz="1200">
                <a:latin typeface="Noto Sans CJK JP Regular"/>
                <a:ea typeface="Noto Sans CJK JP Regular"/>
                <a:cs typeface="Noto Sans CJK JP Regular"/>
              </a:rPr>
              <a:t>信息的 潜能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197850" y="1827213"/>
            <a:ext cx="2565400" cy="3302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>
                <a:solidFill>
                  <a:srgbClr val="1379D3"/>
                </a:solidFill>
                <a:latin typeface="Noto Sans CJK JP Regular"/>
                <a:ea typeface="Noto Sans CJK JP Regular"/>
                <a:cs typeface="Noto Sans CJK JP Regular"/>
              </a:rPr>
              <a:t>以人为中心的认知循环</a:t>
            </a:r>
            <a:endParaRPr lang="zh-CN" altLang="en-US" sz="200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12150" y="2416175"/>
            <a:ext cx="2882900" cy="5619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404040"/>
                </a:solidFill>
                <a:latin typeface="+mj-ea"/>
                <a:ea typeface="+mj-ea"/>
                <a:cs typeface="Noto Sans CJK JP Regular"/>
              </a:rPr>
              <a:t>1.</a:t>
            </a:r>
            <a:r>
              <a:rPr lang="zh-CN" altLang="en-US" dirty="0">
                <a:solidFill>
                  <a:srgbClr val="404040"/>
                </a:solidFill>
                <a:latin typeface="+mj-ea"/>
                <a:ea typeface="+mj-ea"/>
                <a:cs typeface="Noto Sans CJK JP Regular"/>
              </a:rPr>
              <a:t>基于数据与信息的认知：</a:t>
            </a:r>
            <a:r>
              <a:rPr lang="zh-CN" altLang="en-US" dirty="0">
                <a:solidFill>
                  <a:srgbClr val="404040"/>
                </a:solidFill>
                <a:latin typeface="+mj-ea"/>
                <a:ea typeface="+mj-ea"/>
              </a:rPr>
              <a:t>提高机器的智能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312150" y="3513138"/>
            <a:ext cx="2882900" cy="85664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404040"/>
                </a:solidFill>
                <a:latin typeface="+mn-ea"/>
                <a:ea typeface="+mn-ea"/>
                <a:cs typeface="Noto Sans CJK JP Regular"/>
              </a:rPr>
              <a:t>2.</a:t>
            </a:r>
            <a:r>
              <a:rPr lang="zh-CN" altLang="en-US" dirty="0">
                <a:solidFill>
                  <a:srgbClr val="404040"/>
                </a:solidFill>
                <a:latin typeface="+mn-ea"/>
                <a:ea typeface="+mn-ea"/>
                <a:cs typeface="Noto Sans CJK JP Regular"/>
              </a:rPr>
              <a:t>人对已有信息新的</a:t>
            </a:r>
            <a:r>
              <a:rPr lang="zh-CN" altLang="en-US" dirty="0">
                <a:solidFill>
                  <a:srgbClr val="404040"/>
                </a:solidFill>
                <a:latin typeface="+mn-ea"/>
                <a:ea typeface="+mn-ea"/>
              </a:rPr>
              <a:t>解读和诠释：突破数据的局限</a:t>
            </a:r>
            <a:endParaRPr lang="zh-CN" altLang="en-US" dirty="0">
              <a:latin typeface="+mn-ea"/>
              <a:ea typeface="+mn-ea"/>
            </a:endParaRPr>
          </a:p>
          <a:p>
            <a:pPr marL="12700">
              <a:spcBef>
                <a:spcPts val="100"/>
              </a:spcBef>
            </a:pPr>
            <a:endParaRPr lang="zh-CN" altLang="en-US" dirty="0">
              <a:latin typeface="Noto Sans CJK JP Regular"/>
              <a:ea typeface="Noto Sans CJK JP Regular"/>
              <a:cs typeface="Noto Sans CJK JP Regular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312150" y="4611688"/>
            <a:ext cx="2882900" cy="849312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solidFill>
                  <a:srgbClr val="404040"/>
                </a:solidFill>
                <a:latin typeface="+mn-ea"/>
                <a:ea typeface="+mn-ea"/>
                <a:cs typeface="Noto Sans CJK JP Regular"/>
              </a:rPr>
              <a:t>3.</a:t>
            </a:r>
            <a:r>
              <a:rPr lang="zh-CN" altLang="en-US" dirty="0">
                <a:solidFill>
                  <a:srgbClr val="404040"/>
                </a:solidFill>
                <a:latin typeface="+mn-ea"/>
                <a:ea typeface="+mn-ea"/>
                <a:cs typeface="Noto Sans CJK JP Regular"/>
              </a:rPr>
              <a:t>机器对人的认知：为人提</a:t>
            </a:r>
            <a:r>
              <a:rPr lang="zh-CN" altLang="en-US" dirty="0">
                <a:solidFill>
                  <a:srgbClr val="404040"/>
                </a:solidFill>
                <a:latin typeface="+mn-ea"/>
                <a:ea typeface="+mn-ea"/>
              </a:rPr>
              <a:t>供认知服务</a:t>
            </a:r>
            <a:endParaRPr lang="zh-CN" altLang="en-US" dirty="0">
              <a:latin typeface="+mn-ea"/>
              <a:ea typeface="+mn-ea"/>
            </a:endParaRPr>
          </a:p>
          <a:p>
            <a:pPr marL="12700">
              <a:spcBef>
                <a:spcPts val="100"/>
              </a:spcBef>
            </a:pPr>
            <a:endParaRPr lang="zh-CN" altLang="en-US" dirty="0">
              <a:latin typeface="Noto Sans CJK JP Regular"/>
              <a:ea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2024</Words>
  <Application>Microsoft Office PowerPoint</Application>
  <PresentationFormat>宽屏</PresentationFormat>
  <Paragraphs>376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Noto Sans CJK JP Regular</vt:lpstr>
      <vt:lpstr>宋体</vt:lpstr>
      <vt:lpstr>Arial</vt:lpstr>
      <vt:lpstr>Calibri</vt:lpstr>
      <vt:lpstr>Times New Roman</vt:lpstr>
      <vt:lpstr>Trebuchet MS</vt:lpstr>
      <vt:lpstr>Wingdings</vt:lpstr>
      <vt:lpstr>Office Theme</vt:lpstr>
      <vt:lpstr>认知计算导论 Introduction to Cognitive Computing</vt:lpstr>
      <vt:lpstr>人工智能上升为国家战略</vt:lpstr>
      <vt:lpstr>人工智能在全球范围掀起了新一轮高潮</vt:lpstr>
      <vt:lpstr>美国政府高度重视人工智能</vt:lpstr>
      <vt:lpstr>PowerPoint 演示文稿</vt:lpstr>
      <vt:lpstr>PowerPoint 演示文稿</vt:lpstr>
      <vt:lpstr>从认知科学到认知计算</vt:lpstr>
      <vt:lpstr>PowerPoint 演示文稿</vt:lpstr>
      <vt:lpstr>以人为中心的认知循环</vt:lpstr>
      <vt:lpstr>PowerPoint 演示文稿</vt:lpstr>
      <vt:lpstr>认知计算与形象思维</vt:lpstr>
      <vt:lpstr>情感感知</vt:lpstr>
      <vt:lpstr>PowerPoint 演示文稿</vt:lpstr>
      <vt:lpstr>21世纪是脑机接口的世纪</vt:lpstr>
      <vt:lpstr>在技术方面，脑机接口已经越来越接近现实生活。</vt:lpstr>
      <vt:lpstr>PowerPoint 演示文稿</vt:lpstr>
      <vt:lpstr>逐步显现的脑机接口路线图</vt:lpstr>
      <vt:lpstr>智能假肢——</vt:lpstr>
      <vt:lpstr>PowerPoint 演示文稿</vt:lpstr>
      <vt:lpstr>截肢者用假肢手臂不但贵而且不容易使用</vt:lpstr>
      <vt:lpstr>智能假肢——</vt:lpstr>
      <vt:lpstr>智能外骨骼——</vt:lpstr>
      <vt:lpstr>智能家居——</vt:lpstr>
      <vt:lpstr>智能家居——</vt:lpstr>
      <vt:lpstr>对于学生：</vt:lpstr>
      <vt:lpstr>多 动 症 患 者 使 用</vt:lpstr>
      <vt:lpstr>PowerPoint 演示文稿</vt:lpstr>
      <vt:lpstr>智能驾驶——</vt:lpstr>
      <vt:lpstr>情绪检测</vt:lpstr>
      <vt:lpstr>PowerPoint 演示文稿</vt:lpstr>
      <vt:lpstr>认知计算与深度学习</vt:lpstr>
      <vt:lpstr>认知计算与深度学习</vt:lpstr>
      <vt:lpstr>PowerPoint 演示文稿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丁立新</cp:lastModifiedBy>
  <cp:revision>53</cp:revision>
  <dcterms:created xsi:type="dcterms:W3CDTF">2018-10-30T08:42:00Z</dcterms:created>
  <dcterms:modified xsi:type="dcterms:W3CDTF">2020-10-06T18:26:27Z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2018-08-11T00:00:00Z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2018-10-30T00:00:00Z</vt:filetime>
  </property>
  <property fmtid="{D5CDD505-2E9C-101B-9397-08002B2CF9AE}" pid="5" name="KSOProductBuildVer">
    <vt:lpwstr>2052-11.1.0.8976</vt:lpwstr>
  </property>
</Properties>
</file>